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59" r:id="rId4"/>
    <p:sldId id="261" r:id="rId5"/>
    <p:sldId id="262" r:id="rId6"/>
    <p:sldId id="263" r:id="rId7"/>
    <p:sldId id="273" r:id="rId8"/>
    <p:sldId id="265" r:id="rId9"/>
    <p:sldId id="266" r:id="rId10"/>
    <p:sldId id="267" r:id="rId11"/>
    <p:sldId id="268" r:id="rId12"/>
    <p:sldId id="269" r:id="rId13"/>
    <p:sldId id="270" r:id="rId14"/>
    <p:sldId id="260"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28" autoAdjust="0"/>
  </p:normalViewPr>
  <p:slideViewPr>
    <p:cSldViewPr>
      <p:cViewPr>
        <p:scale>
          <a:sx n="50" d="100"/>
          <a:sy n="50" d="100"/>
        </p:scale>
        <p:origin x="-1288"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02BCA-7A55-4517-96B7-98D398C7D24F}" type="datetimeFigureOut">
              <a:rPr lang="en-GB" smtClean="0"/>
              <a:t>26/06/2013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D1AD1-81B0-4903-B859-BCE0CA547D25}" type="slidenum">
              <a:rPr lang="en-GB" smtClean="0"/>
              <a:t>‹#›</a:t>
            </a:fld>
            <a:endParaRPr lang="en-GB"/>
          </a:p>
        </p:txBody>
      </p:sp>
    </p:spTree>
    <p:extLst>
      <p:ext uri="{BB962C8B-B14F-4D97-AF65-F5344CB8AC3E}">
        <p14:creationId xmlns:p14="http://schemas.microsoft.com/office/powerpoint/2010/main" val="269017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scour the literature you will find studies</a:t>
            </a:r>
            <a:r>
              <a:rPr lang="en-GB" baseline="0" dirty="0" smtClean="0"/>
              <a:t> referring to waterpipe that contain a different tobacco type to the one commonly seen in the UK. The </a:t>
            </a:r>
            <a:r>
              <a:rPr lang="en-GB" baseline="0" dirty="0" err="1" smtClean="0"/>
              <a:t>Mo’assel</a:t>
            </a:r>
            <a:r>
              <a:rPr lang="en-GB" baseline="0" dirty="0" smtClean="0"/>
              <a:t> type (Arabic: honeyed) is, to the best of our knowledge, almost exclusively used in the UK.</a:t>
            </a:r>
          </a:p>
          <a:p>
            <a:r>
              <a:rPr lang="en-GB" baseline="0" dirty="0" err="1" smtClean="0"/>
              <a:t>Mo’assel</a:t>
            </a:r>
            <a:r>
              <a:rPr lang="en-GB" baseline="0" dirty="0" smtClean="0"/>
              <a:t>: 30% tobacco, 70% honey, fruit-flavours, humectants</a:t>
            </a:r>
          </a:p>
          <a:p>
            <a:r>
              <a:rPr lang="en-GB" baseline="0" dirty="0" err="1" smtClean="0"/>
              <a:t>Jurak</a:t>
            </a:r>
            <a:r>
              <a:rPr lang="en-GB" baseline="0" dirty="0" smtClean="0"/>
              <a:t>: intermediate form which may contain fruits and oils but may also be </a:t>
            </a:r>
            <a:r>
              <a:rPr lang="en-GB" baseline="0" dirty="0" err="1" smtClean="0"/>
              <a:t>treacled</a:t>
            </a:r>
            <a:r>
              <a:rPr lang="en-GB" baseline="0" dirty="0" smtClean="0"/>
              <a:t> </a:t>
            </a:r>
            <a:r>
              <a:rPr lang="en-GB" baseline="0" smtClean="0"/>
              <a:t>and flavoured</a:t>
            </a:r>
            <a:endParaRPr lang="en-GB" baseline="0" dirty="0" smtClean="0"/>
          </a:p>
          <a:p>
            <a:r>
              <a:rPr lang="en-GB" baseline="0" dirty="0" err="1" smtClean="0"/>
              <a:t>Ajami</a:t>
            </a:r>
            <a:r>
              <a:rPr lang="en-GB" baseline="0" dirty="0" smtClean="0"/>
              <a:t>: pure dark paste of tobacco </a:t>
            </a:r>
          </a:p>
          <a:p>
            <a:r>
              <a:rPr lang="en-GB" baseline="0" dirty="0" err="1" smtClean="0"/>
              <a:t>Tumbak</a:t>
            </a:r>
            <a:r>
              <a:rPr lang="en-GB" baseline="0" dirty="0" smtClean="0"/>
              <a:t>: pure dark paste of tobacco (unflavoured version of </a:t>
            </a:r>
            <a:r>
              <a:rPr lang="en-GB" baseline="0" dirty="0" err="1" smtClean="0"/>
              <a:t>Mo’assel</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47D1AD1-81B0-4903-B859-BCE0CA547D25}" type="slidenum">
              <a:rPr lang="en-GB" smtClean="0"/>
              <a:t>2</a:t>
            </a:fld>
            <a:endParaRPr lang="en-GB"/>
          </a:p>
        </p:txBody>
      </p:sp>
    </p:spTree>
    <p:extLst>
      <p:ext uri="{BB962C8B-B14F-4D97-AF65-F5344CB8AC3E}">
        <p14:creationId xmlns:p14="http://schemas.microsoft.com/office/powerpoint/2010/main" val="15748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a:t>
            </a:r>
          </a:p>
          <a:p>
            <a:pPr marL="171450" indent="-171450">
              <a:buFontTx/>
              <a:buChar char="-"/>
            </a:pPr>
            <a:r>
              <a:rPr lang="en-GB" dirty="0" smtClean="0"/>
              <a:t>Note:</a:t>
            </a:r>
            <a:r>
              <a:rPr lang="en-GB" baseline="0" dirty="0" smtClean="0"/>
              <a:t> </a:t>
            </a:r>
            <a:r>
              <a:rPr lang="en-GB" baseline="0" dirty="0" err="1" smtClean="0"/>
              <a:t>Nakhla</a:t>
            </a:r>
            <a:r>
              <a:rPr lang="en-GB" baseline="0" dirty="0" smtClean="0"/>
              <a:t> bought by JTI</a:t>
            </a:r>
          </a:p>
          <a:p>
            <a:pPr marL="171450" indent="-171450">
              <a:buFontTx/>
              <a:buChar char="-"/>
            </a:pPr>
            <a:r>
              <a:rPr lang="en-GB" dirty="0" smtClean="0"/>
              <a:t>Published in Tobacco Control</a:t>
            </a:r>
          </a:p>
          <a:p>
            <a:endParaRPr lang="en-GB" dirty="0" smtClean="0"/>
          </a:p>
          <a:p>
            <a:r>
              <a:rPr lang="en-GB" dirty="0" smtClean="0"/>
              <a:t>Methods:</a:t>
            </a:r>
          </a:p>
          <a:p>
            <a:pPr marL="171450" indent="-171450">
              <a:buFontTx/>
              <a:buChar char="-"/>
            </a:pPr>
            <a:r>
              <a:rPr lang="en-GB" dirty="0" smtClean="0"/>
              <a:t>110 participants (32</a:t>
            </a:r>
            <a:r>
              <a:rPr lang="en-GB" baseline="0" dirty="0" smtClean="0"/>
              <a:t> women, 64 White); Age range 18-28 years; All smoke between 2-30 times a month for 6 months-5 years; 51 daily cigarette smokers.</a:t>
            </a:r>
          </a:p>
          <a:p>
            <a:pPr marL="171450" indent="-171450">
              <a:buFontTx/>
              <a:buChar char="-"/>
            </a:pPr>
            <a:r>
              <a:rPr lang="en-GB" baseline="0" dirty="0" smtClean="0"/>
              <a:t>Smoking abstinence confirmed prior to study by having CO level &lt;10ppm + plasma nicotine level &lt;2ng/ml</a:t>
            </a:r>
          </a:p>
          <a:p>
            <a:pPr marL="171450" indent="-171450">
              <a:buFontTx/>
              <a:buChar char="-"/>
            </a:pPr>
            <a:r>
              <a:rPr lang="en-GB" dirty="0" smtClean="0"/>
              <a:t>Participants</a:t>
            </a:r>
            <a:r>
              <a:rPr lang="en-GB" baseline="0" dirty="0" smtClean="0"/>
              <a:t> asked to smoke their favourite brand and flavour, ad libitum, for at least 45 minutes</a:t>
            </a:r>
          </a:p>
          <a:p>
            <a:pPr marL="171450" indent="-171450">
              <a:buFontTx/>
              <a:buChar char="-"/>
            </a:pPr>
            <a:r>
              <a:rPr lang="en-GB" baseline="0" dirty="0" smtClean="0"/>
              <a:t>Blood samples collected at several timed intervals</a:t>
            </a:r>
          </a:p>
          <a:p>
            <a:pPr marL="171450" indent="-171450">
              <a:buFontTx/>
              <a:buChar char="-"/>
            </a:pPr>
            <a:r>
              <a:rPr lang="en-GB" baseline="0" dirty="0" smtClean="0"/>
              <a:t>Outcome measure: peak plasma nicotine whilst keeping constant number of puffs, total volume and average puff volume, and total volume of tobacco used</a:t>
            </a:r>
          </a:p>
          <a:p>
            <a:pPr marL="0" indent="0">
              <a:buFontTx/>
              <a:buNone/>
            </a:pPr>
            <a:endParaRPr lang="en-GB" baseline="0" dirty="0" smtClean="0"/>
          </a:p>
          <a:p>
            <a:pPr marL="0" indent="0">
              <a:buFontTx/>
              <a:buNone/>
            </a:pPr>
            <a:r>
              <a:rPr lang="en-GB" baseline="0" dirty="0" smtClean="0"/>
              <a:t>Results:</a:t>
            </a:r>
          </a:p>
          <a:p>
            <a:pPr marL="171450" indent="-171450">
              <a:buFontTx/>
              <a:buChar char="-"/>
            </a:pPr>
            <a:r>
              <a:rPr lang="en-GB" baseline="0" dirty="0" smtClean="0"/>
              <a:t>Plasma nicotine varied significantly across groups</a:t>
            </a:r>
          </a:p>
          <a:p>
            <a:pPr marL="171450" indent="-171450">
              <a:buFontTx/>
              <a:buChar char="-"/>
            </a:pPr>
            <a:endParaRPr lang="en-GB" baseline="0" dirty="0" smtClean="0"/>
          </a:p>
          <a:p>
            <a:pPr marL="0" indent="0">
              <a:buFontTx/>
              <a:buNone/>
            </a:pPr>
            <a:r>
              <a:rPr lang="en-GB" baseline="0" dirty="0" smtClean="0"/>
              <a:t>Key points:</a:t>
            </a:r>
            <a:endParaRPr lang="en-GB" dirty="0" smtClean="0"/>
          </a:p>
          <a:p>
            <a:pPr marL="171450" indent="-171450">
              <a:buFontTx/>
              <a:buChar char="-"/>
            </a:pPr>
            <a:r>
              <a:rPr lang="en-GB" baseline="0" dirty="0" smtClean="0"/>
              <a:t>Waterpipe should be regulated and held to the same product testing and labelling standards as cigarettes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This is confusing for customers who may think this there is little to no nicotine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This may play a role in initiation and maintenance of waterpipe smoking</a:t>
            </a:r>
          </a:p>
        </p:txBody>
      </p:sp>
      <p:sp>
        <p:nvSpPr>
          <p:cNvPr id="4" name="Slide Number Placeholder 3"/>
          <p:cNvSpPr>
            <a:spLocks noGrp="1"/>
          </p:cNvSpPr>
          <p:nvPr>
            <p:ph type="sldNum" sz="quarter" idx="10"/>
          </p:nvPr>
        </p:nvSpPr>
        <p:spPr/>
        <p:txBody>
          <a:bodyPr/>
          <a:lstStyle/>
          <a:p>
            <a:fld id="{B47D1AD1-81B0-4903-B859-BCE0CA547D25}" type="slidenum">
              <a:rPr lang="en-GB" smtClean="0"/>
              <a:t>3</a:t>
            </a:fld>
            <a:endParaRPr lang="en-GB"/>
          </a:p>
        </p:txBody>
      </p:sp>
    </p:spTree>
    <p:extLst>
      <p:ext uri="{BB962C8B-B14F-4D97-AF65-F5344CB8AC3E}">
        <p14:creationId xmlns:p14="http://schemas.microsoft.com/office/powerpoint/2010/main" val="135817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of</a:t>
            </a:r>
            <a:r>
              <a:rPr lang="en-GB" baseline="0" dirty="0" smtClean="0"/>
              <a:t> us know that shisha is considered less harmful than cigarettes, but what about just looking at the nicotine or addiction side of things?</a:t>
            </a:r>
          </a:p>
          <a:p>
            <a:r>
              <a:rPr lang="en-GB" baseline="0" dirty="0" smtClean="0"/>
              <a:t>28 studies identified, will present some of the larger and more interesting.</a:t>
            </a:r>
          </a:p>
          <a:p>
            <a:endParaRPr lang="en-GB" baseline="0" dirty="0" smtClean="0"/>
          </a:p>
          <a:p>
            <a:r>
              <a:rPr lang="en-GB" baseline="0" dirty="0" smtClean="0"/>
              <a:t>The West:</a:t>
            </a:r>
          </a:p>
          <a:p>
            <a:pPr marL="228600" indent="-228600">
              <a:buAutoNum type="arabicParenR"/>
            </a:pPr>
            <a:r>
              <a:rPr lang="en-GB" baseline="0" dirty="0" smtClean="0"/>
              <a:t>USA university students (n=1141), 67.1% thought there was a no to low chance of getting addicted when using waterpipe socially (</a:t>
            </a:r>
            <a:r>
              <a:rPr lang="en-GB" baseline="0" dirty="0" err="1" smtClean="0"/>
              <a:t>Abughosh</a:t>
            </a:r>
            <a:r>
              <a:rPr lang="en-GB" baseline="0" dirty="0" smtClean="0"/>
              <a:t>, 2011)</a:t>
            </a:r>
          </a:p>
          <a:p>
            <a:pPr marL="228600" indent="-228600">
              <a:buAutoNum type="arabicParenR"/>
            </a:pPr>
            <a:r>
              <a:rPr lang="en-GB" baseline="0" dirty="0" smtClean="0"/>
              <a:t>USA café smokers (n=50), 52% have no plan to quit (Ahmed, 2011)</a:t>
            </a:r>
          </a:p>
          <a:p>
            <a:pPr marL="228600" indent="-228600">
              <a:buAutoNum type="arabicParenR"/>
            </a:pPr>
            <a:r>
              <a:rPr lang="en-GB" baseline="0" dirty="0" smtClean="0"/>
              <a:t>USA university students (n=438), 98% believed they could quit at any time (Braun, 2011)</a:t>
            </a:r>
          </a:p>
          <a:p>
            <a:pPr marL="228600" indent="-228600">
              <a:buAutoNum type="arabicParenR"/>
            </a:pPr>
            <a:r>
              <a:rPr lang="en-GB" baseline="0" dirty="0" smtClean="0"/>
              <a:t>South African secondary students (n=202), 6.5% initiated waterpipe due to addiction (</a:t>
            </a:r>
            <a:r>
              <a:rPr lang="en-GB" baseline="0" dirty="0" err="1" smtClean="0"/>
              <a:t>Combrink</a:t>
            </a:r>
            <a:r>
              <a:rPr lang="en-GB" baseline="0" dirty="0" smtClean="0"/>
              <a:t>, 2011)</a:t>
            </a:r>
          </a:p>
          <a:p>
            <a:pPr marL="228600" indent="-228600">
              <a:buAutoNum type="arabicParenR"/>
            </a:pPr>
            <a:r>
              <a:rPr lang="en-GB" baseline="0" dirty="0" smtClean="0"/>
              <a:t>USA university students (n=744), 43% believed there was no to low chance of getting addicted to waterpipe when using it socially. Current (past-30 day) users more likely to believe this than never smokers (</a:t>
            </a:r>
            <a:r>
              <a:rPr lang="en-GB" baseline="0" dirty="0" err="1" smtClean="0"/>
              <a:t>Eissenberg</a:t>
            </a:r>
            <a:r>
              <a:rPr lang="en-GB" baseline="0" dirty="0" smtClean="0"/>
              <a:t>, 2009).</a:t>
            </a:r>
          </a:p>
          <a:p>
            <a:pPr marL="228600" indent="-228600">
              <a:buAutoNum type="arabicParenR"/>
            </a:pPr>
            <a:r>
              <a:rPr lang="en-GB" baseline="0" dirty="0" smtClean="0"/>
              <a:t>USA university students (n=20, focus groups), addiction unlikely because waterpipe is occasional (Griffiths, 2011).</a:t>
            </a:r>
          </a:p>
          <a:p>
            <a:pPr marL="228600" indent="-228600">
              <a:buAutoNum type="arabicParenR"/>
            </a:pPr>
            <a:r>
              <a:rPr lang="en-GB" baseline="0" dirty="0" smtClean="0"/>
              <a:t>White American adults (n=245), 30.4% of smokers have no intention to quit at all (</a:t>
            </a:r>
            <a:r>
              <a:rPr lang="en-GB" baseline="0" dirty="0" err="1" smtClean="0"/>
              <a:t>Jamil</a:t>
            </a:r>
            <a:r>
              <a:rPr lang="en-GB" baseline="0" dirty="0" smtClean="0"/>
              <a:t>, 2010).</a:t>
            </a:r>
          </a:p>
          <a:p>
            <a:pPr marL="228600" indent="-228600">
              <a:buAutoNum type="arabicParenR"/>
            </a:pPr>
            <a:r>
              <a:rPr lang="en-GB" dirty="0" smtClean="0"/>
              <a:t>American</a:t>
            </a:r>
            <a:r>
              <a:rPr lang="en-GB" baseline="0" dirty="0" smtClean="0"/>
              <a:t> university students (n=647), 52% believe it’s less addictive than cigarettes (</a:t>
            </a:r>
            <a:r>
              <a:rPr lang="en-GB" baseline="0" dirty="0" err="1" smtClean="0"/>
              <a:t>Primack</a:t>
            </a:r>
            <a:r>
              <a:rPr lang="en-GB" baseline="0" dirty="0" smtClean="0"/>
              <a:t>, 2008).</a:t>
            </a:r>
          </a:p>
          <a:p>
            <a:pPr marL="228600" indent="-228600">
              <a:buAutoNum type="arabicParenR"/>
            </a:pPr>
            <a:r>
              <a:rPr lang="en-GB" baseline="0" dirty="0" smtClean="0"/>
              <a:t>American high school students (n=689), 46.3% think waterpipe is less addictive than cigarettes, and one third of these thought it was because there was no or less nicotine. 93.1% are very confident they can quit anytime, 29.3% do not plan to quit. Of those who have quit, reasons were dislike for waterpipe (21.6%), health reasons (12.9%), started smoking cigarettes instead (4.1%) or a different tobacco product (1.8%) (Smith, 2011).</a:t>
            </a:r>
          </a:p>
          <a:p>
            <a:pPr marL="228600" indent="-228600">
              <a:buAutoNum type="arabicParenR"/>
            </a:pPr>
            <a:r>
              <a:rPr lang="en-GB" baseline="0" dirty="0" smtClean="0"/>
              <a:t> USA university students (n=411), believed they were least likely to get addicted to waterpipe compared to cigarettes/cigars (Smith-Simone, 2008).</a:t>
            </a:r>
          </a:p>
          <a:p>
            <a:pPr marL="228600" indent="-228600">
              <a:buAutoNum type="arabicParenR"/>
            </a:pPr>
            <a:r>
              <a:rPr lang="en-GB" baseline="0" dirty="0" smtClean="0"/>
              <a:t> American cafe smokers/waterpipe internet forum (n=201), 96% were moderately to very confident they could quit waterpipe, 68% had no intention to quit, 87% believed they were not ‘hooked’, 79% felt it was less addictive than cigarettes, 66% felt it had less nicotine than cigarettes (Smith-Simone, 2008).</a:t>
            </a:r>
          </a:p>
          <a:p>
            <a:pPr marL="228600" indent="-228600">
              <a:buAutoNum type="arabicParenR"/>
            </a:pPr>
            <a:r>
              <a:rPr lang="en-GB" baseline="0" dirty="0" smtClean="0"/>
              <a:t> American university students (n=3770), 97% of smokers reported they could quit anytime, but only 53% planned to quit (</a:t>
            </a:r>
            <a:r>
              <a:rPr lang="en-GB" baseline="0" dirty="0" err="1" smtClean="0"/>
              <a:t>Sutfin</a:t>
            </a:r>
            <a:r>
              <a:rPr lang="en-GB" baseline="0" dirty="0" smtClean="0"/>
              <a:t> 2011)</a:t>
            </a:r>
          </a:p>
          <a:p>
            <a:pPr marL="228600" indent="-228600">
              <a:buAutoNum type="arabicParenR"/>
            </a:pPr>
            <a:r>
              <a:rPr lang="en-GB" baseline="0" dirty="0" smtClean="0"/>
              <a:t>American waterpipe smokers (cafes, </a:t>
            </a:r>
            <a:r>
              <a:rPr lang="en-GB" baseline="0" dirty="0" err="1" smtClean="0"/>
              <a:t>unis</a:t>
            </a:r>
            <a:r>
              <a:rPr lang="en-GB" baseline="0" dirty="0" smtClean="0"/>
              <a:t>) (n=143), 91% did not consider themselves hooked on waterpipe, 47% had no intention to quit, 77% believed waterpipe was less addictive, 64% believed it had less nicotine (Ward 2007).</a:t>
            </a:r>
          </a:p>
          <a:p>
            <a:pPr marL="0" indent="0">
              <a:buNone/>
            </a:pPr>
            <a:endParaRPr lang="en-GB" baseline="0" dirty="0" smtClean="0"/>
          </a:p>
          <a:p>
            <a:pPr marL="0" indent="0">
              <a:buNone/>
            </a:pPr>
            <a:r>
              <a:rPr lang="en-GB" dirty="0" smtClean="0"/>
              <a:t>Middle</a:t>
            </a:r>
            <a:r>
              <a:rPr lang="en-GB" baseline="0" dirty="0" smtClean="0"/>
              <a:t> East:</a:t>
            </a:r>
          </a:p>
          <a:p>
            <a:pPr marL="228600" indent="-228600">
              <a:buAutoNum type="arabicParenR"/>
            </a:pPr>
            <a:r>
              <a:rPr lang="en-GB" baseline="0" dirty="0" smtClean="0"/>
              <a:t>Iraqi café smokers (n=200), 50% unwilling to quit waterpipe, 13% smoked due to addiction and 9% smoked as a way to quit cigarettes (Al-</a:t>
            </a:r>
            <a:r>
              <a:rPr lang="en-GB" baseline="0" dirty="0" err="1" smtClean="0"/>
              <a:t>Dabbagh</a:t>
            </a:r>
            <a:r>
              <a:rPr lang="en-GB" baseline="0" dirty="0" smtClean="0"/>
              <a:t>, 2005).</a:t>
            </a:r>
          </a:p>
          <a:p>
            <a:pPr marL="228600" indent="-228600">
              <a:buAutoNum type="arabicParenR"/>
            </a:pPr>
            <a:r>
              <a:rPr lang="en-GB" dirty="0" smtClean="0"/>
              <a:t>Syrian</a:t>
            </a:r>
            <a:r>
              <a:rPr lang="en-GB" baseline="0" dirty="0" smtClean="0"/>
              <a:t> medical students (n=570),  56.7% of waterpipe smokers and 52.9% of non-waterpipe smokers think quitting smoking is difficult (</a:t>
            </a:r>
            <a:r>
              <a:rPr lang="en-GB" baseline="0" dirty="0" err="1" smtClean="0"/>
              <a:t>Almerie</a:t>
            </a:r>
            <a:r>
              <a:rPr lang="en-GB" baseline="0" dirty="0" smtClean="0"/>
              <a:t>, 2008).</a:t>
            </a:r>
          </a:p>
          <a:p>
            <a:pPr marL="228600" indent="-228600">
              <a:buAutoNum type="arabicParenR"/>
            </a:pPr>
            <a:r>
              <a:rPr lang="en-GB" baseline="0" dirty="0" smtClean="0"/>
              <a:t>Pakistani high school smokers (n=646), 32.1% of the 35 smokers wanted to quit, and 27.5% had made a quit attempt. 46% of all respondents thought waterpipe was not addictive, 89% thought it was less addictive than cigarettes (</a:t>
            </a:r>
            <a:r>
              <a:rPr lang="en-GB" baseline="0" dirty="0" err="1" smtClean="0"/>
              <a:t>Anjum</a:t>
            </a:r>
            <a:r>
              <a:rPr lang="en-GB" baseline="0" dirty="0" smtClean="0"/>
              <a:t>, 2008).</a:t>
            </a:r>
          </a:p>
          <a:p>
            <a:pPr marL="228600" indent="-228600">
              <a:buAutoNum type="arabicParenR"/>
            </a:pPr>
            <a:r>
              <a:rPr lang="en-GB" baseline="0" dirty="0" smtClean="0"/>
              <a:t>Jordanian university students (n=548), 54.6% thought it was less addictive than cigarettes (</a:t>
            </a:r>
            <a:r>
              <a:rPr lang="en-GB" baseline="0" dirty="0" err="1" smtClean="0"/>
              <a:t>Azab</a:t>
            </a:r>
            <a:r>
              <a:rPr lang="en-GB" baseline="0" dirty="0" smtClean="0"/>
              <a:t>, 2010).</a:t>
            </a:r>
          </a:p>
          <a:p>
            <a:pPr marL="228600" indent="-228600">
              <a:buAutoNum type="arabicParenR"/>
            </a:pPr>
            <a:r>
              <a:rPr lang="en-GB" baseline="0" dirty="0" smtClean="0"/>
              <a:t>Lebanese pregnant women (n=864), 45.2% thought waterpipe contained addictive substances, compared to 68.7% who thought cigarettes contained addictive substances (</a:t>
            </a:r>
            <a:r>
              <a:rPr lang="en-GB" baseline="0" dirty="0" err="1" smtClean="0"/>
              <a:t>Chaaya</a:t>
            </a:r>
            <a:r>
              <a:rPr lang="en-GB" baseline="0" dirty="0" smtClean="0"/>
              <a:t> 2004).</a:t>
            </a:r>
          </a:p>
          <a:p>
            <a:pPr marL="228600" indent="-228600">
              <a:buAutoNum type="arabicParenR"/>
            </a:pPr>
            <a:r>
              <a:rPr lang="en-GB" baseline="0" dirty="0" smtClean="0"/>
              <a:t>Turkish café smokers (n=460), 50.1% thought waterpipe was not addictive (</a:t>
            </a:r>
            <a:r>
              <a:rPr lang="en-GB" baseline="0" dirty="0" err="1" smtClean="0"/>
              <a:t>Erdaybar</a:t>
            </a:r>
            <a:r>
              <a:rPr lang="en-GB" baseline="0" dirty="0" smtClean="0"/>
              <a:t> 2010).</a:t>
            </a:r>
          </a:p>
          <a:p>
            <a:pPr marL="228600" indent="-228600">
              <a:buAutoNum type="arabicParenR"/>
            </a:pPr>
            <a:r>
              <a:rPr lang="en-GB" baseline="0" dirty="0" smtClean="0"/>
              <a:t>Syrian café smokers (n=32, focus groups), frequent smokers confessed they felt addicted the same way as cigarette smokers, very few waterpipe smokers had tried to quit and most were not interested in quitting (</a:t>
            </a:r>
            <a:r>
              <a:rPr lang="en-GB" baseline="0" dirty="0" err="1" smtClean="0"/>
              <a:t>Hammal</a:t>
            </a:r>
            <a:r>
              <a:rPr lang="en-GB" baseline="0" dirty="0" smtClean="0"/>
              <a:t> 2008).</a:t>
            </a:r>
          </a:p>
          <a:p>
            <a:pPr marL="228600" indent="-228600">
              <a:buAutoNum type="arabicParenR"/>
            </a:pPr>
            <a:r>
              <a:rPr lang="en-GB" baseline="0" dirty="0" smtClean="0"/>
              <a:t>Egyptian café smokers (n=297, interviews), 62% wanted to quit, 52% attempted to quit for even one day in the last year, 19% tried to quit smoking &gt;2 times in the past year (Israel, 2003).</a:t>
            </a:r>
          </a:p>
          <a:p>
            <a:pPr marL="228600" indent="-228600">
              <a:buAutoNum type="arabicParenR"/>
            </a:pPr>
            <a:r>
              <a:rPr lang="en-GB" baseline="0" dirty="0" smtClean="0"/>
              <a:t>Pakistani university students (n=450), 32% considered themselves addicted to waterpipe, 47% believe it contains less nicotine than cigarettes (47%)</a:t>
            </a:r>
          </a:p>
          <a:p>
            <a:pPr marL="228600" indent="-228600">
              <a:buAutoNum type="arabicParenR"/>
            </a:pPr>
            <a:r>
              <a:rPr lang="en-GB" baseline="0" dirty="0" smtClean="0"/>
              <a:t>Syrian university students (n=587), 81% felt it was less addictive than cigarettes (</a:t>
            </a:r>
            <a:r>
              <a:rPr lang="en-GB" baseline="0" dirty="0" err="1" smtClean="0"/>
              <a:t>Maziak</a:t>
            </a:r>
            <a:r>
              <a:rPr lang="en-GB" baseline="0" dirty="0" smtClean="0"/>
              <a:t> 2004).</a:t>
            </a:r>
          </a:p>
          <a:p>
            <a:pPr marL="228600" indent="-228600">
              <a:buAutoNum type="arabicParenR"/>
            </a:pPr>
            <a:r>
              <a:rPr lang="en-GB" baseline="0" dirty="0" smtClean="0"/>
              <a:t>Syrian café smokers (n=268), frequency of use strongly correlated with subjective judgement of waterpipe addiction. 44.7% not hooked, 40.2% somewhat hooked, 14.5% very hooked; 28% interested in quitting – of these, 89% cited health effect reasons, 62% felt there were no challenges (such as boredom, socialising with smoking friends, coping with addiction/habit); 80% believed quitting was easier than cigarette quitting. 63% wanted to quit cigarettes, 25% wanted to quit waterpipe. 87% can quit waterpipe anytime, 7% said waterpipe is more addictive than cigarettes, 19% said waterpipe is as difficult or more difficult to quit than cigarettes</a:t>
            </a:r>
          </a:p>
          <a:p>
            <a:pPr marL="228600" indent="-228600">
              <a:buAutoNum type="arabicParenR"/>
            </a:pPr>
            <a:r>
              <a:rPr lang="en-GB" baseline="0" dirty="0" smtClean="0"/>
              <a:t> Kuwaiti adults (n=2972), 57.7% of waterpipe-only smokers and 52.6% of dual smokers had tried to quit waterpipe in the past (Mohammed 2010).</a:t>
            </a:r>
          </a:p>
          <a:p>
            <a:pPr marL="228600" indent="-228600">
              <a:buAutoNum type="arabicParenR"/>
            </a:pPr>
            <a:r>
              <a:rPr lang="en-GB" baseline="0" dirty="0" smtClean="0"/>
              <a:t> Turkish university students (n=645), 65% of smokers and 31.0% of non-smokers thought waterpipe was less addictive than waterpipe (</a:t>
            </a:r>
            <a:r>
              <a:rPr lang="en-GB" baseline="0" dirty="0" err="1" smtClean="0"/>
              <a:t>Poyrazoglu</a:t>
            </a:r>
            <a:r>
              <a:rPr lang="en-GB" baseline="0" dirty="0" smtClean="0"/>
              <a:t> 2010).</a:t>
            </a:r>
          </a:p>
          <a:p>
            <a:pPr marL="228600" indent="-228600">
              <a:buAutoNum type="arabicParenR"/>
            </a:pPr>
            <a:r>
              <a:rPr lang="en-GB" baseline="0" dirty="0" smtClean="0"/>
              <a:t> Syrian adults (n=2038),  49% of waterpipe and 74% of cigarette smokers interested in quitting; 23% of waterpipe and 58% of cigarette smokers interested in quitting. Cigarettes viewed as a mundane addiction, waterpipe viewed as an aesthetic/ecstatic experience (Ward 2006).</a:t>
            </a:r>
          </a:p>
          <a:p>
            <a:pPr marL="228600" indent="-228600">
              <a:buAutoNum type="arabicParenR"/>
            </a:pPr>
            <a:r>
              <a:rPr lang="en-GB" baseline="0" dirty="0" smtClean="0"/>
              <a:t> Lebanese high school students (n=1461), 44% had no desire to quit (</a:t>
            </a:r>
            <a:r>
              <a:rPr lang="en-GB" baseline="0" dirty="0" err="1" smtClean="0"/>
              <a:t>Zoughaib</a:t>
            </a:r>
            <a:r>
              <a:rPr lang="en-GB" baseline="0" dirty="0" smtClean="0"/>
              <a:t> 2004).</a:t>
            </a:r>
          </a:p>
          <a:p>
            <a:pPr marL="228600" indent="-228600">
              <a:buAutoNum type="arabicParenR"/>
            </a:pPr>
            <a:endParaRPr lang="en-GB" baseline="0" dirty="0" smtClean="0"/>
          </a:p>
        </p:txBody>
      </p:sp>
      <p:sp>
        <p:nvSpPr>
          <p:cNvPr id="4" name="Slide Number Placeholder 3"/>
          <p:cNvSpPr>
            <a:spLocks noGrp="1"/>
          </p:cNvSpPr>
          <p:nvPr>
            <p:ph type="sldNum" sz="quarter" idx="10"/>
          </p:nvPr>
        </p:nvSpPr>
        <p:spPr/>
        <p:txBody>
          <a:bodyPr/>
          <a:lstStyle/>
          <a:p>
            <a:fld id="{B47D1AD1-81B0-4903-B859-BCE0CA547D25}" type="slidenum">
              <a:rPr lang="en-GB" smtClean="0"/>
              <a:t>4</a:t>
            </a:fld>
            <a:endParaRPr lang="en-GB"/>
          </a:p>
        </p:txBody>
      </p:sp>
    </p:spTree>
    <p:extLst>
      <p:ext uri="{BB962C8B-B14F-4D97-AF65-F5344CB8AC3E}">
        <p14:creationId xmlns:p14="http://schemas.microsoft.com/office/powerpoint/2010/main" val="367336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of</a:t>
            </a:r>
            <a:r>
              <a:rPr lang="en-GB" baseline="0" dirty="0" smtClean="0"/>
              <a:t> us know that shisha is considered less harmful than cigarettes, but what about just looking at the nicotine or addiction side of things?</a:t>
            </a:r>
          </a:p>
          <a:p>
            <a:r>
              <a:rPr lang="en-GB" baseline="0" dirty="0" smtClean="0"/>
              <a:t>28 studies identified, will present some of the larger and more interesting.</a:t>
            </a:r>
          </a:p>
          <a:p>
            <a:endParaRPr lang="en-GB" baseline="0" dirty="0" smtClean="0"/>
          </a:p>
          <a:p>
            <a:r>
              <a:rPr lang="en-GB" baseline="0" dirty="0" smtClean="0"/>
              <a:t>The West:</a:t>
            </a:r>
          </a:p>
          <a:p>
            <a:pPr marL="228600" indent="-228600">
              <a:buAutoNum type="arabicParenR"/>
            </a:pPr>
            <a:r>
              <a:rPr lang="en-GB" baseline="0" dirty="0" smtClean="0"/>
              <a:t>USA university students (n=1141), 67.1% thought there was a no to low chance of getting addicted when using waterpipe socially (</a:t>
            </a:r>
            <a:r>
              <a:rPr lang="en-GB" baseline="0" dirty="0" err="1" smtClean="0"/>
              <a:t>Abughosh</a:t>
            </a:r>
            <a:r>
              <a:rPr lang="en-GB" baseline="0" dirty="0" smtClean="0"/>
              <a:t>, 2011)</a:t>
            </a:r>
          </a:p>
          <a:p>
            <a:pPr marL="228600" indent="-228600">
              <a:buAutoNum type="arabicParenR"/>
            </a:pPr>
            <a:r>
              <a:rPr lang="en-GB" baseline="0" dirty="0" smtClean="0"/>
              <a:t>USA café smokers (n=50), 52% have no plan to quit (Ahmed, 2011)</a:t>
            </a:r>
          </a:p>
          <a:p>
            <a:pPr marL="228600" indent="-228600">
              <a:buAutoNum type="arabicParenR"/>
            </a:pPr>
            <a:r>
              <a:rPr lang="en-GB" baseline="0" dirty="0" smtClean="0"/>
              <a:t>USA university students (n=438), 98% believed they could quit at any time (Braun, 2011)</a:t>
            </a:r>
          </a:p>
          <a:p>
            <a:pPr marL="228600" indent="-228600">
              <a:buAutoNum type="arabicParenR"/>
            </a:pPr>
            <a:r>
              <a:rPr lang="en-GB" baseline="0" dirty="0" smtClean="0"/>
              <a:t>South African secondary students (n=202), 6.5% initiated waterpipe due to addiction (</a:t>
            </a:r>
            <a:r>
              <a:rPr lang="en-GB" baseline="0" dirty="0" err="1" smtClean="0"/>
              <a:t>Combrink</a:t>
            </a:r>
            <a:r>
              <a:rPr lang="en-GB" baseline="0" dirty="0" smtClean="0"/>
              <a:t>, 2011)</a:t>
            </a:r>
          </a:p>
          <a:p>
            <a:pPr marL="228600" indent="-228600">
              <a:buAutoNum type="arabicParenR"/>
            </a:pPr>
            <a:r>
              <a:rPr lang="en-GB" baseline="0" dirty="0" smtClean="0"/>
              <a:t>USA university students (n=744), 43% believed there was no to low chance of getting addicted to waterpipe when using it socially. Current (past-30 day) users more likely to believe this than never smokers (</a:t>
            </a:r>
            <a:r>
              <a:rPr lang="en-GB" baseline="0" dirty="0" err="1" smtClean="0"/>
              <a:t>Eissenberg</a:t>
            </a:r>
            <a:r>
              <a:rPr lang="en-GB" baseline="0" dirty="0" smtClean="0"/>
              <a:t>, 2009).</a:t>
            </a:r>
          </a:p>
          <a:p>
            <a:pPr marL="228600" indent="-228600">
              <a:buAutoNum type="arabicParenR"/>
            </a:pPr>
            <a:r>
              <a:rPr lang="en-GB" baseline="0" dirty="0" smtClean="0"/>
              <a:t>USA university students (n=20, focus groups), addiction unlikely because waterpipe is occasional (Griffiths, 2011).</a:t>
            </a:r>
          </a:p>
          <a:p>
            <a:pPr marL="228600" indent="-228600">
              <a:buAutoNum type="arabicParenR"/>
            </a:pPr>
            <a:r>
              <a:rPr lang="en-GB" baseline="0" dirty="0" smtClean="0"/>
              <a:t>White American adults (n=245), 30.4% of smokers have no intention to quit at all (</a:t>
            </a:r>
            <a:r>
              <a:rPr lang="en-GB" baseline="0" dirty="0" err="1" smtClean="0"/>
              <a:t>Jamil</a:t>
            </a:r>
            <a:r>
              <a:rPr lang="en-GB" baseline="0" dirty="0" smtClean="0"/>
              <a:t>, 2010).</a:t>
            </a:r>
          </a:p>
          <a:p>
            <a:pPr marL="228600" indent="-228600">
              <a:buAutoNum type="arabicParenR"/>
            </a:pPr>
            <a:r>
              <a:rPr lang="en-GB" dirty="0" smtClean="0"/>
              <a:t>American</a:t>
            </a:r>
            <a:r>
              <a:rPr lang="en-GB" baseline="0" dirty="0" smtClean="0"/>
              <a:t> university students (n=647), 52% believe it’s less addictive than cigarettes (</a:t>
            </a:r>
            <a:r>
              <a:rPr lang="en-GB" baseline="0" dirty="0" err="1" smtClean="0"/>
              <a:t>Primack</a:t>
            </a:r>
            <a:r>
              <a:rPr lang="en-GB" baseline="0" dirty="0" smtClean="0"/>
              <a:t>, 2008).</a:t>
            </a:r>
          </a:p>
          <a:p>
            <a:pPr marL="228600" indent="-228600">
              <a:buAutoNum type="arabicParenR"/>
            </a:pPr>
            <a:r>
              <a:rPr lang="en-GB" baseline="0" dirty="0" smtClean="0"/>
              <a:t>American high school students (n=689), 46.3% think waterpipe is less addictive than cigarettes, and one third of these thought it was because there was no or less nicotine. 93.1% are very confident they can quit anytime, 29.3% do not plan to quit. Of those who have quit, reasons were dislike for waterpipe (21.6%), health reasons (12.9%), started smoking cigarettes instead (4.1%) or a different tobacco product (1.8%) (Smith, 2011).</a:t>
            </a:r>
          </a:p>
          <a:p>
            <a:pPr marL="228600" indent="-228600">
              <a:buAutoNum type="arabicParenR"/>
            </a:pPr>
            <a:r>
              <a:rPr lang="en-GB" baseline="0" dirty="0" smtClean="0"/>
              <a:t> USA university students (n=411), believed they were least likely to get addicted to waterpipe compared to cigarettes/cigars (Smith-Simone, 2008).</a:t>
            </a:r>
          </a:p>
          <a:p>
            <a:pPr marL="228600" indent="-228600">
              <a:buAutoNum type="arabicParenR"/>
            </a:pPr>
            <a:r>
              <a:rPr lang="en-GB" baseline="0" dirty="0" smtClean="0"/>
              <a:t> American cafe smokers/waterpipe internet forum (n=201), 96% were moderately to very confident they could quit waterpipe, 68% had no intention to quit, 87% believed they were not ‘hooked’, 79% felt it was less addictive than cigarettes, 66% felt it had less nicotine than cigarettes (Smith-Simone, 2008).</a:t>
            </a:r>
          </a:p>
          <a:p>
            <a:pPr marL="228600" indent="-228600">
              <a:buAutoNum type="arabicParenR"/>
            </a:pPr>
            <a:r>
              <a:rPr lang="en-GB" baseline="0" dirty="0" smtClean="0"/>
              <a:t> American university students (n=3770), 97% of smokers reported they could quit anytime, but only 53% planned to quit (</a:t>
            </a:r>
            <a:r>
              <a:rPr lang="en-GB" baseline="0" dirty="0" err="1" smtClean="0"/>
              <a:t>Sutfin</a:t>
            </a:r>
            <a:r>
              <a:rPr lang="en-GB" baseline="0" dirty="0" smtClean="0"/>
              <a:t> 2011)</a:t>
            </a:r>
          </a:p>
          <a:p>
            <a:pPr marL="228600" indent="-228600">
              <a:buAutoNum type="arabicParenR"/>
            </a:pPr>
            <a:r>
              <a:rPr lang="en-GB" baseline="0" dirty="0" smtClean="0"/>
              <a:t>American waterpipe smokers (cafes, </a:t>
            </a:r>
            <a:r>
              <a:rPr lang="en-GB" baseline="0" dirty="0" err="1" smtClean="0"/>
              <a:t>unis</a:t>
            </a:r>
            <a:r>
              <a:rPr lang="en-GB" baseline="0" dirty="0" smtClean="0"/>
              <a:t>) (n=143), 91% did not consider themselves hooked on waterpipe, 47% had no intention to quit, 77% believed waterpipe was less addictive, 64% believed it had less nicotine (Ward 2007).</a:t>
            </a:r>
          </a:p>
          <a:p>
            <a:pPr marL="0" indent="0">
              <a:buNone/>
            </a:pPr>
            <a:endParaRPr lang="en-GB" baseline="0" dirty="0" smtClean="0"/>
          </a:p>
          <a:p>
            <a:pPr marL="0" indent="0">
              <a:buNone/>
            </a:pPr>
            <a:r>
              <a:rPr lang="en-GB" dirty="0" smtClean="0"/>
              <a:t>Middle</a:t>
            </a:r>
            <a:r>
              <a:rPr lang="en-GB" baseline="0" dirty="0" smtClean="0"/>
              <a:t> East:</a:t>
            </a:r>
          </a:p>
          <a:p>
            <a:pPr marL="228600" indent="-228600">
              <a:buAutoNum type="arabicParenR"/>
            </a:pPr>
            <a:r>
              <a:rPr lang="en-GB" baseline="0" dirty="0" smtClean="0"/>
              <a:t>Iraqi café smokers (n=200), 50% unwilling to quit waterpipe, 13% smoked due to addiction and 9% smoked as a way to quit cigarettes (Al-</a:t>
            </a:r>
            <a:r>
              <a:rPr lang="en-GB" baseline="0" dirty="0" err="1" smtClean="0"/>
              <a:t>Dabbagh</a:t>
            </a:r>
            <a:r>
              <a:rPr lang="en-GB" baseline="0" dirty="0" smtClean="0"/>
              <a:t>, 2005).</a:t>
            </a:r>
          </a:p>
          <a:p>
            <a:pPr marL="228600" indent="-228600">
              <a:buAutoNum type="arabicParenR"/>
            </a:pPr>
            <a:r>
              <a:rPr lang="en-GB" dirty="0" smtClean="0"/>
              <a:t>Syrian</a:t>
            </a:r>
            <a:r>
              <a:rPr lang="en-GB" baseline="0" dirty="0" smtClean="0"/>
              <a:t> medical students (n=570),  56.7% of waterpipe smokers and 52.9% of non-waterpipe smokers think quitting smoking is difficult (</a:t>
            </a:r>
            <a:r>
              <a:rPr lang="en-GB" baseline="0" dirty="0" err="1" smtClean="0"/>
              <a:t>Almerie</a:t>
            </a:r>
            <a:r>
              <a:rPr lang="en-GB" baseline="0" dirty="0" smtClean="0"/>
              <a:t>, 2008).</a:t>
            </a:r>
          </a:p>
          <a:p>
            <a:pPr marL="228600" indent="-228600">
              <a:buAutoNum type="arabicParenR"/>
            </a:pPr>
            <a:r>
              <a:rPr lang="en-GB" baseline="0" dirty="0" smtClean="0"/>
              <a:t>Pakistani high school smokers (n=646), 32.1% of the 35 smokers wanted to quit, and 27.5% had made a quit attempt. 46% of all respondents thought waterpipe was not addictive, 89% thought it was less addictive than cigarettes (</a:t>
            </a:r>
            <a:r>
              <a:rPr lang="en-GB" baseline="0" dirty="0" err="1" smtClean="0"/>
              <a:t>Anjum</a:t>
            </a:r>
            <a:r>
              <a:rPr lang="en-GB" baseline="0" dirty="0" smtClean="0"/>
              <a:t>, 2008).</a:t>
            </a:r>
          </a:p>
          <a:p>
            <a:pPr marL="228600" indent="-228600">
              <a:buAutoNum type="arabicParenR"/>
            </a:pPr>
            <a:r>
              <a:rPr lang="en-GB" baseline="0" dirty="0" smtClean="0"/>
              <a:t>Jordanian university students (n=548), 54.6% thought it was less addictive than cigarettes (</a:t>
            </a:r>
            <a:r>
              <a:rPr lang="en-GB" baseline="0" dirty="0" err="1" smtClean="0"/>
              <a:t>Azab</a:t>
            </a:r>
            <a:r>
              <a:rPr lang="en-GB" baseline="0" dirty="0" smtClean="0"/>
              <a:t>, 2010).</a:t>
            </a:r>
          </a:p>
          <a:p>
            <a:pPr marL="228600" indent="-228600">
              <a:buAutoNum type="arabicParenR"/>
            </a:pPr>
            <a:r>
              <a:rPr lang="en-GB" baseline="0" dirty="0" smtClean="0"/>
              <a:t>Lebanese pregnant women (n=864), 45.2% thought waterpipe contained addictive substances, compared to 68.7% who thought cigarettes contained addictive substances (</a:t>
            </a:r>
            <a:r>
              <a:rPr lang="en-GB" baseline="0" dirty="0" err="1" smtClean="0"/>
              <a:t>Chaaya</a:t>
            </a:r>
            <a:r>
              <a:rPr lang="en-GB" baseline="0" dirty="0" smtClean="0"/>
              <a:t> 2004).</a:t>
            </a:r>
          </a:p>
          <a:p>
            <a:pPr marL="228600" indent="-228600">
              <a:buAutoNum type="arabicParenR"/>
            </a:pPr>
            <a:r>
              <a:rPr lang="en-GB" baseline="0" dirty="0" smtClean="0"/>
              <a:t>Turkish café smokers (n=460), 50.1% thought waterpipe was not addictive (</a:t>
            </a:r>
            <a:r>
              <a:rPr lang="en-GB" baseline="0" dirty="0" err="1" smtClean="0"/>
              <a:t>Erdaybar</a:t>
            </a:r>
            <a:r>
              <a:rPr lang="en-GB" baseline="0" dirty="0" smtClean="0"/>
              <a:t> 2010).</a:t>
            </a:r>
          </a:p>
          <a:p>
            <a:pPr marL="228600" indent="-228600">
              <a:buAutoNum type="arabicParenR"/>
            </a:pPr>
            <a:r>
              <a:rPr lang="en-GB" baseline="0" dirty="0" smtClean="0"/>
              <a:t>Syrian café smokers (n=32, focus groups), frequent smokers confessed they felt addicted the same way as cigarette smokers, very few waterpipe smokers had tried to quit and most were not interested in quitting (</a:t>
            </a:r>
            <a:r>
              <a:rPr lang="en-GB" baseline="0" dirty="0" err="1" smtClean="0"/>
              <a:t>Hammal</a:t>
            </a:r>
            <a:r>
              <a:rPr lang="en-GB" baseline="0" dirty="0" smtClean="0"/>
              <a:t> 2008).</a:t>
            </a:r>
          </a:p>
          <a:p>
            <a:pPr marL="228600" indent="-228600">
              <a:buAutoNum type="arabicParenR"/>
            </a:pPr>
            <a:r>
              <a:rPr lang="en-GB" baseline="0" dirty="0" smtClean="0"/>
              <a:t>Egyptian café smokers (n=297, interviews), 62% wanted to quit, 52% attempted to quit for even one day in the last year, 19% tried to quit smoking &gt;2 times in the past year (Israel, 2003).</a:t>
            </a:r>
          </a:p>
          <a:p>
            <a:pPr marL="228600" indent="-228600">
              <a:buAutoNum type="arabicParenR"/>
            </a:pPr>
            <a:r>
              <a:rPr lang="en-GB" baseline="0" dirty="0" smtClean="0"/>
              <a:t>Pakistani university students (n=450), 32% considered themselves addicted to waterpipe, 47% believe it contains less nicotine than cigarettes (47%)</a:t>
            </a:r>
          </a:p>
          <a:p>
            <a:pPr marL="228600" indent="-228600">
              <a:buAutoNum type="arabicParenR"/>
            </a:pPr>
            <a:r>
              <a:rPr lang="en-GB" baseline="0" dirty="0" smtClean="0"/>
              <a:t>Syrian university students (n=587), 81% felt it was less addictive than cigarettes (</a:t>
            </a:r>
            <a:r>
              <a:rPr lang="en-GB" baseline="0" dirty="0" err="1" smtClean="0"/>
              <a:t>Maziak</a:t>
            </a:r>
            <a:r>
              <a:rPr lang="en-GB" baseline="0" dirty="0" smtClean="0"/>
              <a:t> 2004).</a:t>
            </a:r>
          </a:p>
          <a:p>
            <a:pPr marL="228600" indent="-228600">
              <a:buAutoNum type="arabicParenR"/>
            </a:pPr>
            <a:r>
              <a:rPr lang="en-GB" baseline="0" dirty="0" smtClean="0"/>
              <a:t>Syrian café smokers (n=268), frequency of use strongly correlated with subjective judgement of waterpipe addiction. 44.7% not hooked, 40.2% somewhat hooked, 14.5% very hooked; 28% interested in quitting – of these, 89% cited health effect reasons, 62% felt there were no challenges (such as boredom, socialising with smoking friends, coping with addiction/habit); 80% believed quitting was easier than cigarette quitting. 63% wanted to quit cigarettes, 25% wanted to quit waterpipe. 87% can quit waterpipe anytime, 7% said waterpipe is more addictive than cigarettes, 19% said waterpipe is as difficult or more difficult to quit than cigarettes</a:t>
            </a:r>
          </a:p>
          <a:p>
            <a:pPr marL="228600" indent="-228600">
              <a:buAutoNum type="arabicParenR"/>
            </a:pPr>
            <a:r>
              <a:rPr lang="en-GB" baseline="0" dirty="0" smtClean="0"/>
              <a:t> Kuwaiti adults (n=2972), 57.7% of waterpipe-only smokers and 52.6% of dual smokers had tried to quit waterpipe in the past (Mohammed 2010).</a:t>
            </a:r>
          </a:p>
          <a:p>
            <a:pPr marL="228600" indent="-228600">
              <a:buAutoNum type="arabicParenR"/>
            </a:pPr>
            <a:r>
              <a:rPr lang="en-GB" baseline="0" dirty="0" smtClean="0"/>
              <a:t> Turkish university students (n=645), 65% of smokers and 31.0% of non-smokers thought waterpipe was less addictive than cigarettes (</a:t>
            </a:r>
            <a:r>
              <a:rPr lang="en-GB" baseline="0" dirty="0" err="1" smtClean="0"/>
              <a:t>Poyrazoglu</a:t>
            </a:r>
            <a:r>
              <a:rPr lang="en-GB" baseline="0" dirty="0" smtClean="0"/>
              <a:t> 2010).</a:t>
            </a:r>
          </a:p>
          <a:p>
            <a:pPr marL="228600" indent="-228600">
              <a:buAutoNum type="arabicParenR"/>
            </a:pPr>
            <a:r>
              <a:rPr lang="en-GB" baseline="0" dirty="0" smtClean="0"/>
              <a:t> Syrian adults (n=2038),  49% of waterpipe and 74% of cigarette smokers interested in quitting; 23% of waterpipe and 58% of cigarette smokers interested in quitting. Cigarettes viewed as a mundane addiction, waterpipe viewed as an aesthetic/ecstatic experience (Ward 2006).</a:t>
            </a:r>
          </a:p>
          <a:p>
            <a:pPr marL="228600" indent="-228600">
              <a:buAutoNum type="arabicParenR"/>
            </a:pPr>
            <a:r>
              <a:rPr lang="en-GB" baseline="0" dirty="0" smtClean="0"/>
              <a:t> Lebanese high school students (n=1461), 44% had no desire to quit (</a:t>
            </a:r>
            <a:r>
              <a:rPr lang="en-GB" baseline="0" dirty="0" err="1" smtClean="0"/>
              <a:t>Zoughaib</a:t>
            </a:r>
            <a:r>
              <a:rPr lang="en-GB" baseline="0" dirty="0" smtClean="0"/>
              <a:t> 2004).</a:t>
            </a:r>
          </a:p>
          <a:p>
            <a:pPr marL="228600" indent="-228600">
              <a:buAutoNum type="arabicParenR"/>
            </a:pPr>
            <a:endParaRPr lang="en-GB" baseline="0" dirty="0" smtClean="0"/>
          </a:p>
        </p:txBody>
      </p:sp>
      <p:sp>
        <p:nvSpPr>
          <p:cNvPr id="4" name="Slide Number Placeholder 3"/>
          <p:cNvSpPr>
            <a:spLocks noGrp="1"/>
          </p:cNvSpPr>
          <p:nvPr>
            <p:ph type="sldNum" sz="quarter" idx="10"/>
          </p:nvPr>
        </p:nvSpPr>
        <p:spPr/>
        <p:txBody>
          <a:bodyPr/>
          <a:lstStyle/>
          <a:p>
            <a:fld id="{B47D1AD1-81B0-4903-B859-BCE0CA547D25}" type="slidenum">
              <a:rPr lang="en-GB" smtClean="0"/>
              <a:t>5</a:t>
            </a:fld>
            <a:endParaRPr lang="en-GB"/>
          </a:p>
        </p:txBody>
      </p:sp>
    </p:spTree>
    <p:extLst>
      <p:ext uri="{BB962C8B-B14F-4D97-AF65-F5344CB8AC3E}">
        <p14:creationId xmlns:p14="http://schemas.microsoft.com/office/powerpoint/2010/main" val="367336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observe the nicotine findings,</a:t>
            </a:r>
            <a:r>
              <a:rPr lang="en-GB" baseline="0" dirty="0" smtClean="0"/>
              <a:t> be them from smoke machines or blood plasma levels, you can see that smokers may well be right thinking the level of nicotine delivered by waterpipe is indeed low. At best, one 45 minutes session of shisha smoking may deliver up to 3 cigarettes’ worth of nicotine IF smoked alone with regular puffs. Considering waterpipe is smoked intermittently, and sessions are generally shared with peers, it is unlikely a substantial nicotine level builds up inside the user.</a:t>
            </a:r>
          </a:p>
          <a:p>
            <a:endParaRPr lang="en-GB" baseline="0" dirty="0" smtClean="0"/>
          </a:p>
          <a:p>
            <a:r>
              <a:rPr lang="en-GB" dirty="0" smtClean="0"/>
              <a:t>However,</a:t>
            </a:r>
            <a:r>
              <a:rPr lang="en-GB" baseline="0" dirty="0" smtClean="0"/>
              <a:t> two important points must be considered. A review of the literature revealed that daily waterpipe smoking (which may be seen in the Middle East) may create a build of nicotine comparable to that of 10 cigarettes. This may breach the addiction threshold and induce nicotine-modulated behaviour – and failed quit attempts, cravings and withdrawal symptoms have been noted among waterpipe smokers.</a:t>
            </a:r>
          </a:p>
          <a:p>
            <a:endParaRPr lang="en-GB" baseline="0" dirty="0" smtClean="0"/>
          </a:p>
          <a:p>
            <a:r>
              <a:rPr lang="en-GB" baseline="0" dirty="0" smtClean="0"/>
              <a:t>Secondly, waterpipe smokers generally do not finish smoking all the tobacco found in the head of the waterpipe (30-70%). This leaves an excess supply in comparison to the demand of the smoker, and among more frequent, nicotine-sensitive smokers, they ‘titrate’ their behaviour to increase the number of puffs, depth of puffs and smoking time. Whilst this may increase the risk of nicotine dependency, it certainly puts them at greater risk of other toxicant exposure such as carbon monoxide and heavy metal intake.</a:t>
            </a:r>
            <a:endParaRPr lang="en-GB" dirty="0"/>
          </a:p>
        </p:txBody>
      </p:sp>
      <p:sp>
        <p:nvSpPr>
          <p:cNvPr id="4" name="Slide Number Placeholder 3"/>
          <p:cNvSpPr>
            <a:spLocks noGrp="1"/>
          </p:cNvSpPr>
          <p:nvPr>
            <p:ph type="sldNum" sz="quarter" idx="10"/>
          </p:nvPr>
        </p:nvSpPr>
        <p:spPr/>
        <p:txBody>
          <a:bodyPr/>
          <a:lstStyle/>
          <a:p>
            <a:fld id="{B47D1AD1-81B0-4903-B859-BCE0CA547D25}" type="slidenum">
              <a:rPr lang="en-GB" smtClean="0"/>
              <a:t>6</a:t>
            </a:fld>
            <a:endParaRPr lang="en-GB"/>
          </a:p>
        </p:txBody>
      </p:sp>
    </p:spTree>
    <p:extLst>
      <p:ext uri="{BB962C8B-B14F-4D97-AF65-F5344CB8AC3E}">
        <p14:creationId xmlns:p14="http://schemas.microsoft.com/office/powerpoint/2010/main" val="289826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Factors such as the complexity</a:t>
            </a:r>
            <a:r>
              <a:rPr lang="en-GB" baseline="0" dirty="0" smtClean="0"/>
              <a:t> in preparation, nicotine </a:t>
            </a:r>
            <a:r>
              <a:rPr lang="en-GB" baseline="0" dirty="0" err="1" smtClean="0"/>
              <a:t>toxicokinetics</a:t>
            </a:r>
            <a:r>
              <a:rPr lang="en-GB" baseline="0" dirty="0" smtClean="0"/>
              <a:t> may explain why traditional cigarette measures may not be applicable to waterpipe smokers.</a:t>
            </a:r>
            <a:endParaRPr lang="en-GB" dirty="0"/>
          </a:p>
        </p:txBody>
      </p:sp>
      <p:sp>
        <p:nvSpPr>
          <p:cNvPr id="4" name="Slide Number Placeholder 3"/>
          <p:cNvSpPr>
            <a:spLocks noGrp="1"/>
          </p:cNvSpPr>
          <p:nvPr>
            <p:ph type="sldNum" sz="quarter" idx="10"/>
          </p:nvPr>
        </p:nvSpPr>
        <p:spPr/>
        <p:txBody>
          <a:bodyPr/>
          <a:lstStyle/>
          <a:p>
            <a:fld id="{B47D1AD1-81B0-4903-B859-BCE0CA547D25}" type="slidenum">
              <a:rPr lang="en-GB" smtClean="0"/>
              <a:t>8</a:t>
            </a:fld>
            <a:endParaRPr lang="en-GB"/>
          </a:p>
        </p:txBody>
      </p:sp>
    </p:spTree>
    <p:extLst>
      <p:ext uri="{BB962C8B-B14F-4D97-AF65-F5344CB8AC3E}">
        <p14:creationId xmlns:p14="http://schemas.microsoft.com/office/powerpoint/2010/main" val="411435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82F456D-E87D-422C-9DC0-47B75A09E030}" type="datetimeFigureOut">
              <a:rPr lang="en-GB" smtClean="0"/>
              <a:t>26/06/2013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1905687-F3CD-4337-8707-E0DE36CB739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F456D-E87D-422C-9DC0-47B75A09E030}" type="datetimeFigureOut">
              <a:rPr lang="en-GB" smtClean="0"/>
              <a:t>26/06/2013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905687-F3CD-4337-8707-E0DE36CB739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F456D-E87D-422C-9DC0-47B75A09E030}" type="datetimeFigureOut">
              <a:rPr lang="en-GB" smtClean="0"/>
              <a:t>26/06/2013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905687-F3CD-4337-8707-E0DE36CB739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82F456D-E87D-422C-9DC0-47B75A09E030}" type="datetimeFigureOut">
              <a:rPr lang="en-GB" smtClean="0"/>
              <a:t>26/06/2013</a:t>
            </a:fld>
            <a:endParaRPr lang="en-GB"/>
          </a:p>
        </p:txBody>
      </p:sp>
      <p:sp>
        <p:nvSpPr>
          <p:cNvPr id="9" name="Slide Number Placeholder 8"/>
          <p:cNvSpPr>
            <a:spLocks noGrp="1"/>
          </p:cNvSpPr>
          <p:nvPr>
            <p:ph type="sldNum" sz="quarter" idx="15"/>
          </p:nvPr>
        </p:nvSpPr>
        <p:spPr/>
        <p:txBody>
          <a:bodyPr rtlCol="0"/>
          <a:lstStyle/>
          <a:p>
            <a:fld id="{B1905687-F3CD-4337-8707-E0DE36CB739E}"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82F456D-E87D-422C-9DC0-47B75A09E030}" type="datetimeFigureOut">
              <a:rPr lang="en-GB" smtClean="0"/>
              <a:t>26/06/2013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1905687-F3CD-4337-8707-E0DE36CB739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82F456D-E87D-422C-9DC0-47B75A09E030}" type="datetimeFigureOut">
              <a:rPr lang="en-GB" smtClean="0"/>
              <a:t>26/06/2013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905687-F3CD-4337-8707-E0DE36CB739E}"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82F456D-E87D-422C-9DC0-47B75A09E030}" type="datetimeFigureOut">
              <a:rPr lang="en-GB" smtClean="0"/>
              <a:t>26/06/2013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905687-F3CD-4337-8707-E0DE36CB739E}"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82F456D-E87D-422C-9DC0-47B75A09E030}" type="datetimeFigureOut">
              <a:rPr lang="en-GB" smtClean="0"/>
              <a:t>26/06/2013</a:t>
            </a:fld>
            <a:endParaRPr lang="en-GB"/>
          </a:p>
        </p:txBody>
      </p:sp>
      <p:sp>
        <p:nvSpPr>
          <p:cNvPr id="7" name="Slide Number Placeholder 6"/>
          <p:cNvSpPr>
            <a:spLocks noGrp="1"/>
          </p:cNvSpPr>
          <p:nvPr>
            <p:ph type="sldNum" sz="quarter" idx="11"/>
          </p:nvPr>
        </p:nvSpPr>
        <p:spPr/>
        <p:txBody>
          <a:bodyPr rtlCol="0"/>
          <a:lstStyle/>
          <a:p>
            <a:fld id="{B1905687-F3CD-4337-8707-E0DE36CB739E}"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F456D-E87D-422C-9DC0-47B75A09E030}" type="datetimeFigureOut">
              <a:rPr lang="en-GB" smtClean="0"/>
              <a:t>26/06/2013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905687-F3CD-4337-8707-E0DE36CB739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82F456D-E87D-422C-9DC0-47B75A09E030}" type="datetimeFigureOut">
              <a:rPr lang="en-GB" smtClean="0"/>
              <a:t>26/06/2013</a:t>
            </a:fld>
            <a:endParaRPr lang="en-GB"/>
          </a:p>
        </p:txBody>
      </p:sp>
      <p:sp>
        <p:nvSpPr>
          <p:cNvPr id="22" name="Slide Number Placeholder 21"/>
          <p:cNvSpPr>
            <a:spLocks noGrp="1"/>
          </p:cNvSpPr>
          <p:nvPr>
            <p:ph type="sldNum" sz="quarter" idx="15"/>
          </p:nvPr>
        </p:nvSpPr>
        <p:spPr/>
        <p:txBody>
          <a:bodyPr rtlCol="0"/>
          <a:lstStyle/>
          <a:p>
            <a:fld id="{B1905687-F3CD-4337-8707-E0DE36CB739E}"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82F456D-E87D-422C-9DC0-47B75A09E030}" type="datetimeFigureOut">
              <a:rPr lang="en-GB" smtClean="0"/>
              <a:t>26/06/2013</a:t>
            </a:fld>
            <a:endParaRPr lang="en-GB"/>
          </a:p>
        </p:txBody>
      </p:sp>
      <p:sp>
        <p:nvSpPr>
          <p:cNvPr id="18" name="Slide Number Placeholder 17"/>
          <p:cNvSpPr>
            <a:spLocks noGrp="1"/>
          </p:cNvSpPr>
          <p:nvPr>
            <p:ph type="sldNum" sz="quarter" idx="11"/>
          </p:nvPr>
        </p:nvSpPr>
        <p:spPr/>
        <p:txBody>
          <a:bodyPr rtlCol="0"/>
          <a:lstStyle/>
          <a:p>
            <a:fld id="{B1905687-F3CD-4337-8707-E0DE36CB739E}"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82F456D-E87D-422C-9DC0-47B75A09E030}" type="datetimeFigureOut">
              <a:rPr lang="en-GB" smtClean="0"/>
              <a:t>26/06/2013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05687-F3CD-4337-8707-E0DE36CB739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hookah-shisha.com/hookahlove/35-on-the-pleasure-of-hookahs-ii-shisha-of-the-earth.html" TargetMode="External"/><Relationship Id="rId5" Type="http://schemas.openxmlformats.org/officeDocument/2006/relationships/image" Target="../media/image3.jpeg"/><Relationship Id="rId6" Type="http://schemas.openxmlformats.org/officeDocument/2006/relationships/hyperlink" Target="http://www.tobaccoimportusa.com/Merchant5/merchant.mvc?Screen=PROD&amp;Store_Code=TobaccoImportUSA&amp;Product_Code=ajami250Orange&amp;Category_Code=tobacco" TargetMode="External"/><Relationship Id="rId7" Type="http://schemas.openxmlformats.org/officeDocument/2006/relationships/image" Target="../media/image4.jpeg"/><Relationship Id="rId8" Type="http://schemas.openxmlformats.org/officeDocument/2006/relationships/hyperlink" Target="https://www.google.co.uk/url?sa=i&amp;rct=j&amp;q=&amp;esrc=s&amp;source=images&amp;cd=&amp;cad=rja&amp;docid=NPJkQHzdzfHgnM&amp;tbnid=MMsQTDvjxMzeqM:&amp;ved=0CAQQjB0&amp;url=http://www.exportersindia.com/sahalco/&amp;ei=MXy0UZO5NImI0AX394HQBg&amp;psig=AFQjCNGiiIfQPjTpMv7t7eHUj9Wh3vHD9w&amp;ust=1370869113299921" TargetMode="External"/><Relationship Id="rId9" Type="http://schemas.openxmlformats.org/officeDocument/2006/relationships/image" Target="../media/image5.jpeg"/><Relationship Id="rId10" Type="http://schemas.openxmlformats.org/officeDocument/2006/relationships/hyperlink" Target="http://www.hookahbowl.com/?tag=moassel"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literature review of waterpipe tobacco smoking dependence and cessation</a:t>
            </a:r>
            <a:endParaRPr lang="en-GB" dirty="0"/>
          </a:p>
        </p:txBody>
      </p:sp>
      <p:sp>
        <p:nvSpPr>
          <p:cNvPr id="3" name="Subtitle 2"/>
          <p:cNvSpPr>
            <a:spLocks noGrp="1"/>
          </p:cNvSpPr>
          <p:nvPr>
            <p:ph type="subTitle" idx="1"/>
          </p:nvPr>
        </p:nvSpPr>
        <p:spPr/>
        <p:txBody>
          <a:bodyPr>
            <a:normAutofit/>
          </a:bodyPr>
          <a:lstStyle/>
          <a:p>
            <a:r>
              <a:rPr lang="en-GB" sz="1400" dirty="0" smtClean="0"/>
              <a:t>Dr Mohammed Jawad</a:t>
            </a:r>
          </a:p>
          <a:p>
            <a:r>
              <a:rPr lang="en-GB" sz="1400" dirty="0" smtClean="0"/>
              <a:t>Department of Primary Care and Public Health</a:t>
            </a:r>
          </a:p>
          <a:p>
            <a:r>
              <a:rPr lang="en-GB" sz="1400" dirty="0" smtClean="0"/>
              <a:t>Imperial College London</a:t>
            </a:r>
            <a:endParaRPr lang="en-GB" sz="1400" dirty="0"/>
          </a:p>
        </p:txBody>
      </p:sp>
    </p:spTree>
    <p:extLst>
      <p:ext uri="{BB962C8B-B14F-4D97-AF65-F5344CB8AC3E}">
        <p14:creationId xmlns:p14="http://schemas.microsoft.com/office/powerpoint/2010/main" val="18974942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UK smokers addicted? [</a:t>
            </a:r>
            <a:r>
              <a:rPr lang="en-GB" dirty="0" smtClean="0"/>
              <a:t>16]</a:t>
            </a:r>
            <a:endParaRPr lang="en-GB" dirty="0"/>
          </a:p>
        </p:txBody>
      </p:sp>
      <p:sp>
        <p:nvSpPr>
          <p:cNvPr id="3" name="Content Placeholder 2"/>
          <p:cNvSpPr>
            <a:spLocks noGrp="1"/>
          </p:cNvSpPr>
          <p:nvPr>
            <p:ph sz="quarter" idx="1"/>
          </p:nvPr>
        </p:nvSpPr>
        <p:spPr/>
        <p:txBody>
          <a:bodyPr/>
          <a:lstStyle/>
          <a:p>
            <a:r>
              <a:rPr lang="en-GB" dirty="0" smtClean="0"/>
              <a:t>Term ‘nicotine addiction’ not endorsed, ‘social addiction’ more accepted</a:t>
            </a:r>
          </a:p>
          <a:p>
            <a:pPr lvl="1"/>
            <a:r>
              <a:rPr lang="en-GB" dirty="0" smtClean="0"/>
              <a:t>“Craving for hanging out”</a:t>
            </a:r>
          </a:p>
          <a:p>
            <a:endParaRPr lang="en-GB" dirty="0"/>
          </a:p>
          <a:p>
            <a:r>
              <a:rPr lang="en-GB" dirty="0" smtClean="0"/>
              <a:t>It was felt frequency was the sole function of addiction</a:t>
            </a:r>
          </a:p>
          <a:p>
            <a:endParaRPr lang="en-GB" dirty="0"/>
          </a:p>
          <a:p>
            <a:r>
              <a:rPr lang="en-GB" dirty="0" smtClean="0"/>
              <a:t>Reinforced by belief that waterpipe contained little or no nicotine</a:t>
            </a:r>
          </a:p>
          <a:p>
            <a:endParaRPr lang="en-GB" dirty="0"/>
          </a:p>
          <a:p>
            <a:endParaRPr lang="en-GB" dirty="0"/>
          </a:p>
        </p:txBody>
      </p:sp>
    </p:spTree>
    <p:extLst>
      <p:ext uri="{BB962C8B-B14F-4D97-AF65-F5344CB8AC3E}">
        <p14:creationId xmlns:p14="http://schemas.microsoft.com/office/powerpoint/2010/main" val="1701295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UK smokers addicted? [</a:t>
            </a:r>
            <a:r>
              <a:rPr lang="en-GB" dirty="0" smtClean="0"/>
              <a:t>16]</a:t>
            </a:r>
            <a:endParaRPr lang="en-GB" dirty="0"/>
          </a:p>
        </p:txBody>
      </p:sp>
      <p:sp>
        <p:nvSpPr>
          <p:cNvPr id="3" name="Content Placeholder 2"/>
          <p:cNvSpPr>
            <a:spLocks noGrp="1"/>
          </p:cNvSpPr>
          <p:nvPr>
            <p:ph sz="quarter" idx="1"/>
          </p:nvPr>
        </p:nvSpPr>
        <p:spPr/>
        <p:txBody>
          <a:bodyPr/>
          <a:lstStyle/>
          <a:p>
            <a:r>
              <a:rPr lang="en-GB" dirty="0" smtClean="0"/>
              <a:t>Regular </a:t>
            </a:r>
            <a:r>
              <a:rPr lang="en-GB" dirty="0"/>
              <a:t>female </a:t>
            </a:r>
            <a:r>
              <a:rPr lang="en-GB" dirty="0" smtClean="0"/>
              <a:t>smoker: </a:t>
            </a:r>
          </a:p>
          <a:p>
            <a:pPr lvl="1"/>
            <a:r>
              <a:rPr lang="en-GB" dirty="0" smtClean="0"/>
              <a:t>“</a:t>
            </a:r>
            <a:r>
              <a:rPr lang="en-GB" dirty="0"/>
              <a:t>I don’t know if I was craving the actual shisha or the habit of it…I know it’s not addictive, but I think it’s habitual. Now it’s got to the stage where I can’t tell ‘do I need it, or do I just want it?’” </a:t>
            </a:r>
            <a:endParaRPr lang="en-GB" dirty="0" smtClean="0"/>
          </a:p>
          <a:p>
            <a:pPr lvl="1"/>
            <a:endParaRPr lang="en-GB" dirty="0"/>
          </a:p>
          <a:p>
            <a:r>
              <a:rPr lang="en-GB" dirty="0" smtClean="0"/>
              <a:t>Weekly male smoker:</a:t>
            </a:r>
          </a:p>
          <a:p>
            <a:pPr lvl="1"/>
            <a:r>
              <a:rPr lang="en-GB" dirty="0"/>
              <a:t>“Sometimes it bothers me - if I want it [waterpipe], I don’t just forget about it – I’ll do anything just to have it…I don’t know why.”</a:t>
            </a:r>
          </a:p>
        </p:txBody>
      </p:sp>
    </p:spTree>
    <p:extLst>
      <p:ext uri="{BB962C8B-B14F-4D97-AF65-F5344CB8AC3E}">
        <p14:creationId xmlns:p14="http://schemas.microsoft.com/office/powerpoint/2010/main" val="2098641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Cessation [17]</a:t>
            </a:r>
            <a:endParaRPr lang="en-GB" dirty="0"/>
          </a:p>
        </p:txBody>
      </p:sp>
      <p:sp>
        <p:nvSpPr>
          <p:cNvPr id="3" name="Content Placeholder 2"/>
          <p:cNvSpPr>
            <a:spLocks noGrp="1"/>
          </p:cNvSpPr>
          <p:nvPr>
            <p:ph sz="quarter" idx="1"/>
          </p:nvPr>
        </p:nvSpPr>
        <p:spPr/>
        <p:txBody>
          <a:bodyPr>
            <a:normAutofit/>
          </a:bodyPr>
          <a:lstStyle/>
          <a:p>
            <a:r>
              <a:rPr lang="en-GB" dirty="0" smtClean="0"/>
              <a:t>Can minimally</a:t>
            </a:r>
            <a:br>
              <a:rPr lang="en-GB" dirty="0" smtClean="0"/>
            </a:br>
            <a:r>
              <a:rPr lang="en-GB" dirty="0" smtClean="0"/>
              <a:t>invasive health</a:t>
            </a:r>
            <a:br>
              <a:rPr lang="en-GB" dirty="0" smtClean="0"/>
            </a:br>
            <a:r>
              <a:rPr lang="en-GB" dirty="0" smtClean="0"/>
              <a:t>education work?</a:t>
            </a:r>
            <a:br>
              <a:rPr lang="en-GB" dirty="0" smtClean="0"/>
            </a:br>
            <a:r>
              <a:rPr lang="en-GB" dirty="0" smtClean="0"/>
              <a:t>[18]</a:t>
            </a:r>
          </a:p>
          <a:p>
            <a:endParaRPr lang="en-GB" dirty="0" smtClean="0"/>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9" t="11459" r="4852" b="6250"/>
          <a:stretch/>
        </p:blipFill>
        <p:spPr bwMode="auto">
          <a:xfrm>
            <a:off x="4062164" y="548680"/>
            <a:ext cx="4686300" cy="607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89229896"/>
              </p:ext>
            </p:extLst>
          </p:nvPr>
        </p:nvGraphicFramePr>
        <p:xfrm>
          <a:off x="827584" y="3789040"/>
          <a:ext cx="3744416" cy="1112520"/>
        </p:xfrm>
        <a:graphic>
          <a:graphicData uri="http://schemas.openxmlformats.org/drawingml/2006/table">
            <a:tbl>
              <a:tblPr firstRow="1" bandRow="1">
                <a:tableStyleId>{5C22544A-7EE6-4342-B048-85BDC9FD1C3A}</a:tableStyleId>
              </a:tblPr>
              <a:tblGrid>
                <a:gridCol w="1302147"/>
                <a:gridCol w="2442269"/>
              </a:tblGrid>
              <a:tr h="370840">
                <a:tc>
                  <a:txBody>
                    <a:bodyPr/>
                    <a:lstStyle/>
                    <a:p>
                      <a:r>
                        <a:rPr lang="en-GB" dirty="0" smtClean="0"/>
                        <a:t>Barriers</a:t>
                      </a:r>
                      <a:endParaRPr lang="en-GB" dirty="0"/>
                    </a:p>
                  </a:txBody>
                  <a:tcPr/>
                </a:tc>
                <a:tc>
                  <a:txBody>
                    <a:bodyPr/>
                    <a:lstStyle/>
                    <a:p>
                      <a:r>
                        <a:rPr lang="en-GB" dirty="0" smtClean="0"/>
                        <a:t>Motivations [19]</a:t>
                      </a:r>
                      <a:endParaRPr lang="en-GB" dirty="0"/>
                    </a:p>
                  </a:txBody>
                  <a:tcPr/>
                </a:tc>
              </a:tr>
              <a:tr h="370840">
                <a:tc>
                  <a:txBody>
                    <a:bodyPr/>
                    <a:lstStyle/>
                    <a:p>
                      <a:r>
                        <a:rPr lang="en-GB" dirty="0" smtClean="0"/>
                        <a:t>Social</a:t>
                      </a:r>
                      <a:endParaRPr lang="en-GB" dirty="0"/>
                    </a:p>
                  </a:txBody>
                  <a:tcPr/>
                </a:tc>
                <a:tc>
                  <a:txBody>
                    <a:bodyPr/>
                    <a:lstStyle/>
                    <a:p>
                      <a:r>
                        <a:rPr lang="en-GB" dirty="0" smtClean="0"/>
                        <a:t>Health</a:t>
                      </a:r>
                      <a:endParaRPr lang="en-GB" dirty="0"/>
                    </a:p>
                  </a:txBody>
                  <a:tcPr/>
                </a:tc>
              </a:tr>
              <a:tr h="370840">
                <a:tc>
                  <a:txBody>
                    <a:bodyPr/>
                    <a:lstStyle/>
                    <a:p>
                      <a:endParaRPr lang="en-GB"/>
                    </a:p>
                  </a:txBody>
                  <a:tcPr/>
                </a:tc>
                <a:tc>
                  <a:txBody>
                    <a:bodyPr/>
                    <a:lstStyle/>
                    <a:p>
                      <a:r>
                        <a:rPr lang="en-GB" dirty="0" smtClean="0"/>
                        <a:t>To smoke cigarettes!</a:t>
                      </a:r>
                      <a:endParaRPr lang="en-GB" dirty="0"/>
                    </a:p>
                  </a:txBody>
                  <a:tcPr/>
                </a:tc>
              </a:tr>
            </a:tbl>
          </a:graphicData>
        </a:graphic>
      </p:graphicFrame>
    </p:spTree>
    <p:extLst>
      <p:ext uri="{BB962C8B-B14F-4D97-AF65-F5344CB8AC3E}">
        <p14:creationId xmlns:p14="http://schemas.microsoft.com/office/powerpoint/2010/main" val="725711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sz="quarter" idx="1"/>
          </p:nvPr>
        </p:nvSpPr>
        <p:spPr/>
        <p:txBody>
          <a:bodyPr/>
          <a:lstStyle/>
          <a:p>
            <a:r>
              <a:rPr lang="en-GB" dirty="0" smtClean="0"/>
              <a:t>Waterpipe nicotine addiction is a potential concern</a:t>
            </a:r>
          </a:p>
          <a:p>
            <a:endParaRPr lang="en-GB" dirty="0"/>
          </a:p>
          <a:p>
            <a:r>
              <a:rPr lang="en-GB" dirty="0" smtClean="0"/>
              <a:t>Waterpipe nicotine content requires more regulation and more education</a:t>
            </a:r>
          </a:p>
          <a:p>
            <a:endParaRPr lang="en-GB" dirty="0"/>
          </a:p>
          <a:p>
            <a:r>
              <a:rPr lang="en-GB" dirty="0" smtClean="0"/>
              <a:t>More research is needed on the potential interaction with cigarette smoking cessation interventions</a:t>
            </a:r>
          </a:p>
          <a:p>
            <a:endParaRPr lang="en-GB" dirty="0" smtClean="0"/>
          </a:p>
          <a:p>
            <a:endParaRPr lang="en-GB" dirty="0"/>
          </a:p>
        </p:txBody>
      </p:sp>
    </p:spTree>
    <p:extLst>
      <p:ext uri="{BB962C8B-B14F-4D97-AF65-F5344CB8AC3E}">
        <p14:creationId xmlns:p14="http://schemas.microsoft.com/office/powerpoint/2010/main" val="18707705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a:t>
            </a:r>
            <a:endParaRPr lang="en-GB" dirty="0"/>
          </a:p>
        </p:txBody>
      </p:sp>
      <p:sp>
        <p:nvSpPr>
          <p:cNvPr id="3" name="Content Placeholder 2"/>
          <p:cNvSpPr>
            <a:spLocks noGrp="1"/>
          </p:cNvSpPr>
          <p:nvPr>
            <p:ph sz="quarter" idx="1"/>
          </p:nvPr>
        </p:nvSpPr>
        <p:spPr>
          <a:xfrm>
            <a:off x="457200" y="1600200"/>
            <a:ext cx="7643192" cy="5141168"/>
          </a:xfrm>
        </p:spPr>
        <p:txBody>
          <a:bodyPr>
            <a:normAutofit fontScale="40000" lnSpcReduction="20000"/>
          </a:bodyPr>
          <a:lstStyle/>
          <a:p>
            <a:pPr marL="0" indent="0">
              <a:buNone/>
            </a:pPr>
            <a:r>
              <a:rPr lang="en-GB" dirty="0" smtClean="0"/>
              <a:t>[1] </a:t>
            </a:r>
            <a:r>
              <a:rPr lang="en-GB" dirty="0" err="1" smtClean="0"/>
              <a:t>Vansickel</a:t>
            </a:r>
            <a:r>
              <a:rPr lang="en-GB" dirty="0" smtClean="0"/>
              <a:t> AR, </a:t>
            </a:r>
            <a:r>
              <a:rPr lang="en-GB" dirty="0" err="1" smtClean="0"/>
              <a:t>Shihadeh</a:t>
            </a:r>
            <a:r>
              <a:rPr lang="en-GB" dirty="0" smtClean="0"/>
              <a:t> A, </a:t>
            </a:r>
            <a:r>
              <a:rPr lang="en-GB" dirty="0" err="1" smtClean="0"/>
              <a:t>Eissenberg</a:t>
            </a:r>
            <a:r>
              <a:rPr lang="en-GB" dirty="0" smtClean="0"/>
              <a:t>. Waterpipe tobacco products: nicotine labelling versus nicotine delivery. Tobacco Control. 2011;</a:t>
            </a:r>
            <a:r>
              <a:rPr lang="en-GB" dirty="0"/>
              <a:t> </a:t>
            </a:r>
            <a:r>
              <a:rPr lang="en-GB" dirty="0" smtClean="0"/>
              <a:t>doi:10.1136/tc.2010.042416.</a:t>
            </a:r>
          </a:p>
          <a:p>
            <a:pPr marL="0" indent="0">
              <a:buNone/>
            </a:pPr>
            <a:endParaRPr lang="en-GB" dirty="0"/>
          </a:p>
          <a:p>
            <a:pPr marL="0" indent="0">
              <a:buNone/>
            </a:pPr>
            <a:r>
              <a:rPr lang="en-GB" dirty="0" smtClean="0"/>
              <a:t>[2] </a:t>
            </a:r>
            <a:r>
              <a:rPr lang="en-GB" dirty="0" err="1" smtClean="0"/>
              <a:t>Sutfin</a:t>
            </a:r>
            <a:r>
              <a:rPr lang="en-GB" dirty="0" smtClean="0"/>
              <a:t> EL, McCoy TP, </a:t>
            </a:r>
            <a:r>
              <a:rPr lang="en-GB" dirty="0" err="1" smtClean="0"/>
              <a:t>Reboussin</a:t>
            </a:r>
            <a:r>
              <a:rPr lang="en-GB" dirty="0" smtClean="0"/>
              <a:t> BA, </a:t>
            </a:r>
            <a:r>
              <a:rPr lang="en-GB" i="1" dirty="0" smtClean="0"/>
              <a:t>et al</a:t>
            </a:r>
            <a:r>
              <a:rPr lang="en-GB" dirty="0" smtClean="0"/>
              <a:t>. Prevalence and correlates of waterpipe tobacco smoking by college students in North Carolina. Drug and Alcohol Dependence. 2011;115:131-136.</a:t>
            </a:r>
          </a:p>
          <a:p>
            <a:pPr marL="0" indent="0">
              <a:buNone/>
            </a:pPr>
            <a:endParaRPr lang="en-GB" dirty="0"/>
          </a:p>
          <a:p>
            <a:pPr marL="0" indent="0">
              <a:buNone/>
            </a:pPr>
            <a:r>
              <a:rPr lang="en-GB" dirty="0" smtClean="0"/>
              <a:t>[3] Ward KD, </a:t>
            </a:r>
            <a:r>
              <a:rPr lang="en-GB" dirty="0" err="1" smtClean="0"/>
              <a:t>Eissenberg</a:t>
            </a:r>
            <a:r>
              <a:rPr lang="en-GB" dirty="0" smtClean="0"/>
              <a:t> T, </a:t>
            </a:r>
            <a:r>
              <a:rPr lang="en-GB" dirty="0" err="1" smtClean="0"/>
              <a:t>Gray</a:t>
            </a:r>
            <a:r>
              <a:rPr lang="en-GB" dirty="0" smtClean="0"/>
              <a:t> JN, </a:t>
            </a:r>
            <a:r>
              <a:rPr lang="en-GB" i="1" dirty="0" smtClean="0"/>
              <a:t>et al</a:t>
            </a:r>
            <a:r>
              <a:rPr lang="en-GB" dirty="0" smtClean="0"/>
              <a:t>. Characteristics of U.S. waterpipe users: A preliminary report. Nicotine and Tobacco Research. 2007;9(12):1339-1346.</a:t>
            </a:r>
          </a:p>
          <a:p>
            <a:pPr marL="0" indent="0">
              <a:buNone/>
            </a:pPr>
            <a:endParaRPr lang="en-GB" dirty="0"/>
          </a:p>
          <a:p>
            <a:pPr marL="0" indent="0">
              <a:buNone/>
            </a:pPr>
            <a:r>
              <a:rPr lang="en-GB" dirty="0" smtClean="0"/>
              <a:t>[4] Smith JR, Novotny TE, </a:t>
            </a:r>
            <a:r>
              <a:rPr lang="en-GB" dirty="0" err="1" smtClean="0"/>
              <a:t>Edland</a:t>
            </a:r>
            <a:r>
              <a:rPr lang="en-GB" dirty="0" smtClean="0"/>
              <a:t> SD, </a:t>
            </a:r>
            <a:r>
              <a:rPr lang="en-GB" i="1" dirty="0" smtClean="0"/>
              <a:t>et al</a:t>
            </a:r>
            <a:r>
              <a:rPr lang="en-GB" dirty="0" smtClean="0"/>
              <a:t>. Determinants of hookah use among high school students. Nicotine and Tobacco Research. 2011;13(7):565-572.</a:t>
            </a:r>
          </a:p>
          <a:p>
            <a:pPr marL="0" indent="0">
              <a:buNone/>
            </a:pPr>
            <a:endParaRPr lang="en-GB" dirty="0"/>
          </a:p>
          <a:p>
            <a:pPr marL="0" indent="0">
              <a:buNone/>
            </a:pPr>
            <a:r>
              <a:rPr lang="en-GB" dirty="0" smtClean="0"/>
              <a:t>[5] </a:t>
            </a:r>
            <a:r>
              <a:rPr lang="en-GB" dirty="0" err="1" smtClean="0"/>
              <a:t>Eissenberg</a:t>
            </a:r>
            <a:r>
              <a:rPr lang="en-GB" dirty="0"/>
              <a:t> </a:t>
            </a:r>
            <a:r>
              <a:rPr lang="en-GB" dirty="0" smtClean="0"/>
              <a:t>T, Ward KD, Smith-Simone S, </a:t>
            </a:r>
            <a:r>
              <a:rPr lang="en-GB" i="1" dirty="0" smtClean="0"/>
              <a:t>et al</a:t>
            </a:r>
            <a:r>
              <a:rPr lang="en-GB" dirty="0" smtClean="0"/>
              <a:t>. Waterpipe tobacco smoking on a U.S. college campus: prevalence and correlates. Journal of Adolescent Health. 2008;42:526-529.</a:t>
            </a:r>
          </a:p>
          <a:p>
            <a:pPr marL="0" indent="0">
              <a:buNone/>
            </a:pPr>
            <a:endParaRPr lang="en-GB" dirty="0"/>
          </a:p>
          <a:p>
            <a:pPr marL="0" indent="0">
              <a:buNone/>
            </a:pPr>
            <a:r>
              <a:rPr lang="en-GB" dirty="0" smtClean="0"/>
              <a:t>[6] Al-</a:t>
            </a:r>
            <a:r>
              <a:rPr lang="en-GB" dirty="0" err="1" smtClean="0"/>
              <a:t>Dabbagh</a:t>
            </a:r>
            <a:r>
              <a:rPr lang="en-GB" dirty="0" smtClean="0"/>
              <a:t> S, Al-</a:t>
            </a:r>
            <a:r>
              <a:rPr lang="en-GB" dirty="0" err="1" smtClean="0"/>
              <a:t>Sinjari</a:t>
            </a:r>
            <a:r>
              <a:rPr lang="en-GB" dirty="0" smtClean="0"/>
              <a:t> KM. Knowledge, attitude and believes of </a:t>
            </a:r>
            <a:r>
              <a:rPr lang="en-GB" dirty="0" err="1" smtClean="0"/>
              <a:t>nargila</a:t>
            </a:r>
            <a:r>
              <a:rPr lang="en-GB" dirty="0" smtClean="0"/>
              <a:t> (hubble-bubble) smoking in Iraq. Journal of Bahrain Medical Society. 2005.</a:t>
            </a:r>
          </a:p>
          <a:p>
            <a:pPr marL="0" indent="0">
              <a:buNone/>
            </a:pPr>
            <a:endParaRPr lang="en-GB" dirty="0"/>
          </a:p>
          <a:p>
            <a:pPr marL="0" indent="0">
              <a:buNone/>
            </a:pPr>
            <a:r>
              <a:rPr lang="en-GB" dirty="0" smtClean="0"/>
              <a:t>[7] </a:t>
            </a:r>
            <a:r>
              <a:rPr lang="en-GB" dirty="0" err="1" smtClean="0"/>
              <a:t>Chaaya</a:t>
            </a:r>
            <a:r>
              <a:rPr lang="en-GB" dirty="0" smtClean="0"/>
              <a:t> M, El </a:t>
            </a:r>
            <a:r>
              <a:rPr lang="en-GB" dirty="0" err="1" smtClean="0"/>
              <a:t>Roueiheb</a:t>
            </a:r>
            <a:r>
              <a:rPr lang="en-GB" dirty="0" smtClean="0"/>
              <a:t> Z, </a:t>
            </a:r>
            <a:r>
              <a:rPr lang="en-GB" dirty="0" err="1" smtClean="0"/>
              <a:t>Chemaitelly</a:t>
            </a:r>
            <a:r>
              <a:rPr lang="en-GB" dirty="0" smtClean="0"/>
              <a:t> H, </a:t>
            </a:r>
            <a:r>
              <a:rPr lang="en-GB" i="1" dirty="0" smtClean="0"/>
              <a:t>et al</a:t>
            </a:r>
            <a:r>
              <a:rPr lang="en-GB" dirty="0" smtClean="0"/>
              <a:t>. Knowledge, attitudes and practices of </a:t>
            </a:r>
            <a:r>
              <a:rPr lang="en-GB" dirty="0" err="1" smtClean="0"/>
              <a:t>argileh</a:t>
            </a:r>
            <a:r>
              <a:rPr lang="en-GB" dirty="0" smtClean="0"/>
              <a:t> (water pipe or hubble-bubble) and cigarette smoking </a:t>
            </a:r>
            <a:r>
              <a:rPr lang="en-GB" dirty="0" err="1" smtClean="0"/>
              <a:t>smong</a:t>
            </a:r>
            <a:r>
              <a:rPr lang="en-GB" dirty="0" smtClean="0"/>
              <a:t> pregnant women in Lebanon. Addictive Behaviours. 2004;29(9):1821-31</a:t>
            </a:r>
          </a:p>
          <a:p>
            <a:pPr marL="0" indent="0">
              <a:buNone/>
            </a:pPr>
            <a:endParaRPr lang="en-GB" dirty="0"/>
          </a:p>
          <a:p>
            <a:pPr marL="0" indent="0">
              <a:buNone/>
            </a:pPr>
            <a:r>
              <a:rPr lang="en-GB" dirty="0" smtClean="0"/>
              <a:t>[8] Ward KD, </a:t>
            </a:r>
            <a:r>
              <a:rPr lang="en-GB" dirty="0" err="1" smtClean="0"/>
              <a:t>Eissenberg</a:t>
            </a:r>
            <a:r>
              <a:rPr lang="en-GB" dirty="0" smtClean="0"/>
              <a:t> T, </a:t>
            </a:r>
            <a:r>
              <a:rPr lang="en-GB" dirty="0" err="1" smtClean="0"/>
              <a:t>Rastam</a:t>
            </a:r>
            <a:r>
              <a:rPr lang="en-GB" dirty="0" smtClean="0"/>
              <a:t> S, </a:t>
            </a:r>
            <a:r>
              <a:rPr lang="en-GB" i="1" dirty="0" smtClean="0"/>
              <a:t>et al</a:t>
            </a:r>
            <a:r>
              <a:rPr lang="en-GB" dirty="0" smtClean="0"/>
              <a:t>. The tobacco epidemic in Syria. Tobacco Control. 2006;15(</a:t>
            </a:r>
            <a:r>
              <a:rPr lang="en-GB" dirty="0" err="1" smtClean="0"/>
              <a:t>Suppl</a:t>
            </a:r>
            <a:r>
              <a:rPr lang="en-GB" dirty="0" smtClean="0"/>
              <a:t> 1):i24-i29.</a:t>
            </a:r>
          </a:p>
          <a:p>
            <a:pPr marL="0" indent="0">
              <a:buNone/>
            </a:pPr>
            <a:endParaRPr lang="en-GB" dirty="0"/>
          </a:p>
          <a:p>
            <a:pPr marL="0" indent="0">
              <a:buNone/>
            </a:pPr>
            <a:r>
              <a:rPr lang="en-GB" dirty="0" smtClean="0"/>
              <a:t>[9] </a:t>
            </a:r>
            <a:r>
              <a:rPr lang="en-GB" dirty="0" err="1" smtClean="0"/>
              <a:t>Poyrazoglu</a:t>
            </a:r>
            <a:r>
              <a:rPr lang="en-GB" dirty="0" smtClean="0"/>
              <a:t> S, </a:t>
            </a:r>
            <a:r>
              <a:rPr lang="en-GB" dirty="0" err="1" smtClean="0"/>
              <a:t>Sarli</a:t>
            </a:r>
            <a:r>
              <a:rPr lang="en-GB" dirty="0" smtClean="0"/>
              <a:t> S, </a:t>
            </a:r>
            <a:r>
              <a:rPr lang="en-GB" dirty="0" err="1" smtClean="0"/>
              <a:t>Gencer</a:t>
            </a:r>
            <a:r>
              <a:rPr lang="en-GB" dirty="0" smtClean="0"/>
              <a:t> Z, </a:t>
            </a:r>
            <a:r>
              <a:rPr lang="en-GB" i="1" dirty="0" smtClean="0"/>
              <a:t>et al</a:t>
            </a:r>
            <a:r>
              <a:rPr lang="en-GB" dirty="0" smtClean="0"/>
              <a:t>. Waterpipe (</a:t>
            </a:r>
            <a:r>
              <a:rPr lang="en-GB" dirty="0" err="1" smtClean="0"/>
              <a:t>narghile</a:t>
            </a:r>
            <a:r>
              <a:rPr lang="en-GB" dirty="0" smtClean="0"/>
              <a:t>) smoking among medical and non-medical university students in Turkey. </a:t>
            </a:r>
            <a:r>
              <a:rPr lang="en-GB" dirty="0" err="1" smtClean="0"/>
              <a:t>Upsala</a:t>
            </a:r>
            <a:r>
              <a:rPr lang="en-GB" dirty="0" smtClean="0"/>
              <a:t> Journal of Medical Sciences. 2010;115:210-216.</a:t>
            </a:r>
          </a:p>
          <a:p>
            <a:pPr marL="0" indent="0">
              <a:buNone/>
            </a:pPr>
            <a:endParaRPr lang="en-GB" dirty="0" smtClean="0"/>
          </a:p>
          <a:p>
            <a:pPr marL="0" indent="0">
              <a:buNone/>
            </a:pPr>
            <a:r>
              <a:rPr lang="en-GB" dirty="0" smtClean="0"/>
              <a:t>[</a:t>
            </a:r>
            <a:r>
              <a:rPr lang="en-GB" dirty="0"/>
              <a:t>10] </a:t>
            </a:r>
            <a:r>
              <a:rPr lang="en-GB" dirty="0" err="1"/>
              <a:t>Katurji</a:t>
            </a:r>
            <a:r>
              <a:rPr lang="en-GB" dirty="0"/>
              <a:t> M, </a:t>
            </a:r>
            <a:r>
              <a:rPr lang="en-GB" dirty="0" err="1"/>
              <a:t>Daher</a:t>
            </a:r>
            <a:r>
              <a:rPr lang="en-GB" dirty="0"/>
              <a:t> N, </a:t>
            </a:r>
            <a:r>
              <a:rPr lang="en-GB" dirty="0" err="1"/>
              <a:t>Sheheitli</a:t>
            </a:r>
            <a:r>
              <a:rPr lang="en-GB" dirty="0"/>
              <a:t> H, </a:t>
            </a:r>
            <a:r>
              <a:rPr lang="en-GB" i="1" dirty="0"/>
              <a:t>et al</a:t>
            </a:r>
            <a:r>
              <a:rPr lang="en-GB" dirty="0"/>
              <a:t>. Direct measurement of toxicants inhaled by water pipe users in the natural environment using a real-time </a:t>
            </a:r>
            <a:r>
              <a:rPr lang="en-GB" i="1" dirty="0"/>
              <a:t>in situ</a:t>
            </a:r>
            <a:r>
              <a:rPr lang="en-GB" dirty="0"/>
              <a:t> sampling technique. Inhalation Toxicology. 2010;22(13):1101-1109.</a:t>
            </a:r>
          </a:p>
          <a:p>
            <a:pPr marL="0" indent="0">
              <a:buNone/>
            </a:pPr>
            <a:endParaRPr lang="en-GB" dirty="0" smtClean="0"/>
          </a:p>
        </p:txBody>
      </p:sp>
    </p:spTree>
    <p:extLst>
      <p:ext uri="{BB962C8B-B14F-4D97-AF65-F5344CB8AC3E}">
        <p14:creationId xmlns:p14="http://schemas.microsoft.com/office/powerpoint/2010/main" val="9564927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[2]</a:t>
            </a:r>
            <a:endParaRPr lang="en-GB" dirty="0"/>
          </a:p>
        </p:txBody>
      </p:sp>
      <p:sp>
        <p:nvSpPr>
          <p:cNvPr id="3" name="Content Placeholder 2"/>
          <p:cNvSpPr>
            <a:spLocks noGrp="1"/>
          </p:cNvSpPr>
          <p:nvPr>
            <p:ph sz="quarter" idx="1"/>
          </p:nvPr>
        </p:nvSpPr>
        <p:spPr>
          <a:xfrm>
            <a:off x="457200" y="1600200"/>
            <a:ext cx="8291264" cy="5257800"/>
          </a:xfrm>
        </p:spPr>
        <p:txBody>
          <a:bodyPr>
            <a:normAutofit fontScale="47500" lnSpcReduction="20000"/>
          </a:bodyPr>
          <a:lstStyle/>
          <a:p>
            <a:pPr marL="0" indent="0">
              <a:buNone/>
            </a:pPr>
            <a:endParaRPr lang="en-GB" dirty="0"/>
          </a:p>
          <a:p>
            <a:pPr marL="0" indent="0">
              <a:buNone/>
            </a:pPr>
            <a:r>
              <a:rPr lang="en-GB" dirty="0" smtClean="0"/>
              <a:t>[11] </a:t>
            </a:r>
            <a:r>
              <a:rPr lang="en-GB" dirty="0" err="1" smtClean="0"/>
              <a:t>Shihadeh</a:t>
            </a:r>
            <a:r>
              <a:rPr lang="en-GB" dirty="0" smtClean="0"/>
              <a:t> A, </a:t>
            </a:r>
            <a:r>
              <a:rPr lang="en-GB" dirty="0" err="1" smtClean="0"/>
              <a:t>Saleh</a:t>
            </a:r>
            <a:r>
              <a:rPr lang="en-GB" dirty="0" smtClean="0"/>
              <a:t> R. Polycyclic aromatic hydrocarbons, carbon monoxide, “tar”, and nicotine in the mainstream smoke aerosol of the </a:t>
            </a:r>
            <a:r>
              <a:rPr lang="en-GB" dirty="0" err="1" smtClean="0"/>
              <a:t>narghile</a:t>
            </a:r>
            <a:r>
              <a:rPr lang="en-GB" dirty="0" smtClean="0"/>
              <a:t> water pipe. Food and Chemical Toxicology. 2005;43:655-661.</a:t>
            </a:r>
          </a:p>
          <a:p>
            <a:pPr marL="0" indent="0">
              <a:buNone/>
            </a:pPr>
            <a:endParaRPr lang="en-GB" dirty="0"/>
          </a:p>
          <a:p>
            <a:pPr marL="0" indent="0">
              <a:buNone/>
            </a:pPr>
            <a:r>
              <a:rPr lang="en-GB" dirty="0" smtClean="0"/>
              <a:t>[12] </a:t>
            </a:r>
            <a:r>
              <a:rPr lang="en-GB" dirty="0" err="1" smtClean="0"/>
              <a:t>Shihadeh</a:t>
            </a:r>
            <a:r>
              <a:rPr lang="en-GB" dirty="0" smtClean="0"/>
              <a:t> A. Investigation of mainstream smoke aerosol of the </a:t>
            </a:r>
            <a:r>
              <a:rPr lang="en-GB" dirty="0" err="1" smtClean="0"/>
              <a:t>argileh</a:t>
            </a:r>
            <a:r>
              <a:rPr lang="en-GB" dirty="0" smtClean="0"/>
              <a:t> water pipe. Food and Chemical Toxicology. 2003;41:143-152.</a:t>
            </a:r>
          </a:p>
          <a:p>
            <a:pPr marL="0" indent="0">
              <a:buNone/>
            </a:pPr>
            <a:endParaRPr lang="en-GB" dirty="0"/>
          </a:p>
          <a:p>
            <a:pPr marL="0" indent="0">
              <a:buNone/>
            </a:pPr>
            <a:r>
              <a:rPr lang="en-GB" dirty="0" smtClean="0"/>
              <a:t>[13] </a:t>
            </a:r>
            <a:r>
              <a:rPr lang="en-GB" dirty="0" err="1" smtClean="0"/>
              <a:t>Shihadeh</a:t>
            </a:r>
            <a:r>
              <a:rPr lang="en-GB" dirty="0" smtClean="0"/>
              <a:t> A, Salman R, </a:t>
            </a:r>
            <a:r>
              <a:rPr lang="en-GB" dirty="0" err="1" smtClean="0"/>
              <a:t>Jaroudi</a:t>
            </a:r>
            <a:r>
              <a:rPr lang="en-GB" dirty="0" smtClean="0"/>
              <a:t> E </a:t>
            </a:r>
            <a:r>
              <a:rPr lang="en-GB" i="1" dirty="0" smtClean="0"/>
              <a:t>et al</a:t>
            </a:r>
            <a:r>
              <a:rPr lang="en-GB" dirty="0" smtClean="0"/>
              <a:t>. Does switching to a tobacco-free waterpipe product reduce toxicant intake? A crossover study comparing CO, NO, PAH, volatile aldehydes, “tar” and nicotine yields. Food and Chemical Toxicology. 2012;50:1494-1498.</a:t>
            </a:r>
          </a:p>
          <a:p>
            <a:pPr marL="0" indent="0">
              <a:buNone/>
            </a:pPr>
            <a:endParaRPr lang="en-GB" dirty="0"/>
          </a:p>
          <a:p>
            <a:pPr marL="0" indent="0">
              <a:buNone/>
            </a:pPr>
            <a:r>
              <a:rPr lang="en-GB" dirty="0" smtClean="0"/>
              <a:t>[15] Cobb CO, </a:t>
            </a:r>
            <a:r>
              <a:rPr lang="en-GB" dirty="0" err="1" smtClean="0"/>
              <a:t>Shihadeh</a:t>
            </a:r>
            <a:r>
              <a:rPr lang="en-GB" dirty="0" smtClean="0"/>
              <a:t> A, Weaver MF, et al. </a:t>
            </a:r>
            <a:r>
              <a:rPr lang="en-GB" dirty="0" err="1" smtClean="0"/>
              <a:t>Waterpip</a:t>
            </a:r>
            <a:r>
              <a:rPr lang="en-GB" dirty="0" smtClean="0"/>
              <a:t> Tobacco Smoking and Cigarette Smoking: A Direct Comparison of Toxicant Exposure and Subjective Effects. </a:t>
            </a:r>
            <a:r>
              <a:rPr lang="en-GB" i="1" dirty="0" smtClean="0"/>
              <a:t>Nicotine and Tobacco Research</a:t>
            </a:r>
            <a:r>
              <a:rPr lang="en-GB" dirty="0" smtClean="0"/>
              <a:t> 2011;13(2):78-87.</a:t>
            </a:r>
          </a:p>
          <a:p>
            <a:pPr marL="0" indent="0">
              <a:buNone/>
            </a:pPr>
            <a:endParaRPr lang="en-GB" dirty="0"/>
          </a:p>
          <a:p>
            <a:pPr marL="0" indent="0">
              <a:buNone/>
            </a:pPr>
            <a:r>
              <a:rPr lang="en-GB" dirty="0" smtClean="0"/>
              <a:t>[16] </a:t>
            </a:r>
            <a:r>
              <a:rPr lang="en-GB" dirty="0" err="1" smtClean="0"/>
              <a:t>Salameh</a:t>
            </a:r>
            <a:r>
              <a:rPr lang="en-GB" dirty="0" smtClean="0"/>
              <a:t> P, Waked M, </a:t>
            </a:r>
            <a:r>
              <a:rPr lang="en-GB" dirty="0" err="1" smtClean="0"/>
              <a:t>Aoun</a:t>
            </a:r>
            <a:r>
              <a:rPr lang="en-GB" dirty="0" smtClean="0"/>
              <a:t> Z. Waterpipe smoking: Construction and validation of the Lebanon Waterpipe Dependence Scale (LWDS-11). Nicotine and Tobacco Research. 2008;10:1-10.</a:t>
            </a:r>
          </a:p>
          <a:p>
            <a:pPr marL="0" indent="0">
              <a:buNone/>
            </a:pPr>
            <a:endParaRPr lang="en-GB" dirty="0"/>
          </a:p>
          <a:p>
            <a:pPr marL="0" indent="0">
              <a:buNone/>
            </a:pPr>
            <a:r>
              <a:rPr lang="en-GB" dirty="0" smtClean="0"/>
              <a:t>[17] Jawad M, Jawad S, Mehdi A, </a:t>
            </a:r>
            <a:r>
              <a:rPr lang="en-GB" i="1" dirty="0" smtClean="0"/>
              <a:t>et al</a:t>
            </a:r>
            <a:r>
              <a:rPr lang="en-GB" dirty="0" smtClean="0"/>
              <a:t>. A qualitative analysis among regular waterpipe tobacco smokers in London universities. International Journal of Tuberculosis and Lung Disease (in press).</a:t>
            </a:r>
          </a:p>
          <a:p>
            <a:pPr marL="0" indent="0">
              <a:buNone/>
            </a:pPr>
            <a:endParaRPr lang="en-GB" dirty="0"/>
          </a:p>
          <a:p>
            <a:pPr marL="0" indent="0">
              <a:buNone/>
            </a:pPr>
            <a:r>
              <a:rPr lang="en-GB" dirty="0" smtClean="0"/>
              <a:t>[18] </a:t>
            </a:r>
            <a:r>
              <a:rPr lang="en-GB" dirty="0" err="1" smtClean="0"/>
              <a:t>Maziak</a:t>
            </a:r>
            <a:r>
              <a:rPr lang="en-GB" dirty="0" smtClean="0"/>
              <a:t> W, Ward KD, </a:t>
            </a:r>
            <a:r>
              <a:rPr lang="en-GB" dirty="0" err="1" smtClean="0"/>
              <a:t>Eissenberg</a:t>
            </a:r>
            <a:r>
              <a:rPr lang="en-GB" dirty="0" smtClean="0"/>
              <a:t> T. Interventions </a:t>
            </a:r>
            <a:r>
              <a:rPr lang="en-GB" dirty="0"/>
              <a:t>for waterpipe smoking cessation, Cochrane database of systematic reviews (Online</a:t>
            </a:r>
            <a:r>
              <a:rPr lang="en-GB" dirty="0" smtClean="0"/>
              <a:t>). 2007.</a:t>
            </a:r>
            <a:endParaRPr lang="en-GB" dirty="0"/>
          </a:p>
          <a:p>
            <a:pPr marL="0" indent="0">
              <a:buNone/>
            </a:pPr>
            <a:endParaRPr lang="en-GB" dirty="0" smtClean="0"/>
          </a:p>
          <a:p>
            <a:pPr marL="0" indent="0">
              <a:buNone/>
            </a:pPr>
            <a:r>
              <a:rPr lang="en-GB" dirty="0" smtClean="0"/>
              <a:t>[19] </a:t>
            </a:r>
            <a:r>
              <a:rPr lang="en-GB" dirty="0" err="1" smtClean="0"/>
              <a:t>Lipkus</a:t>
            </a:r>
            <a:r>
              <a:rPr lang="en-GB" dirty="0" smtClean="0"/>
              <a:t> IM, </a:t>
            </a:r>
            <a:r>
              <a:rPr lang="en-GB" dirty="0" err="1" smtClean="0"/>
              <a:t>Eissenberg</a:t>
            </a:r>
            <a:r>
              <a:rPr lang="en-GB" dirty="0" smtClean="0"/>
              <a:t> T, Schwartz-Bloom RD, </a:t>
            </a:r>
            <a:r>
              <a:rPr lang="en-GB" i="1" dirty="0" smtClean="0"/>
              <a:t>et al.</a:t>
            </a:r>
            <a:r>
              <a:rPr lang="en-GB" dirty="0" smtClean="0"/>
              <a:t> Affecting perceptions of harm and addiction among college waterpipe tobacco smokers. Nicotine and Tobacco Research . 2011;13(7):599-610.</a:t>
            </a:r>
          </a:p>
          <a:p>
            <a:pPr marL="0" indent="0">
              <a:buNone/>
            </a:pPr>
            <a:endParaRPr lang="en-GB" dirty="0"/>
          </a:p>
          <a:p>
            <a:pPr marL="0" indent="0">
              <a:buNone/>
            </a:pPr>
            <a:r>
              <a:rPr lang="en-GB" dirty="0" smtClean="0"/>
              <a:t>[20] Smith JR, Novotny TE, </a:t>
            </a:r>
            <a:r>
              <a:rPr lang="en-GB" dirty="0" err="1" smtClean="0"/>
              <a:t>Edland</a:t>
            </a:r>
            <a:r>
              <a:rPr lang="en-GB" dirty="0" smtClean="0"/>
              <a:t> SD, </a:t>
            </a:r>
            <a:r>
              <a:rPr lang="en-GB" i="1" dirty="0" smtClean="0"/>
              <a:t>et al</a:t>
            </a:r>
            <a:r>
              <a:rPr lang="en-GB" dirty="0" smtClean="0"/>
              <a:t>. Determinants </a:t>
            </a:r>
            <a:r>
              <a:rPr lang="en-GB" dirty="0"/>
              <a:t>of Hookah Use among High School Students, </a:t>
            </a:r>
            <a:r>
              <a:rPr lang="en-GB" i="1" dirty="0"/>
              <a:t>Nicotine and Tobacco Research</a:t>
            </a:r>
            <a:r>
              <a:rPr lang="en-GB" dirty="0"/>
              <a:t>, </a:t>
            </a:r>
            <a:r>
              <a:rPr lang="en-GB" dirty="0" smtClean="0"/>
              <a:t>2011;13:565-572</a:t>
            </a:r>
            <a:r>
              <a:rPr lang="en-GB" dirty="0"/>
              <a:t>.</a:t>
            </a:r>
          </a:p>
          <a:p>
            <a:pPr marL="0" indent="0">
              <a:buNone/>
            </a:pPr>
            <a:endParaRPr lang="en-GB" dirty="0" smtClean="0"/>
          </a:p>
        </p:txBody>
      </p:sp>
    </p:spTree>
    <p:extLst>
      <p:ext uri="{BB962C8B-B14F-4D97-AF65-F5344CB8AC3E}">
        <p14:creationId xmlns:p14="http://schemas.microsoft.com/office/powerpoint/2010/main" val="19835183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812196" y="3876889"/>
            <a:ext cx="3047999" cy="2286002"/>
            <a:chOff x="4812196" y="3876889"/>
            <a:chExt cx="3047999" cy="2286002"/>
          </a:xfrm>
        </p:grpSpPr>
        <p:pic>
          <p:nvPicPr>
            <p:cNvPr id="1032" name="Picture 8" descr="Shis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196" y="3876889"/>
              <a:ext cx="3047999" cy="22860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812196" y="5962836"/>
              <a:ext cx="1215397" cy="200055"/>
            </a:xfrm>
            <a:prstGeom prst="rect">
              <a:avLst/>
            </a:prstGeom>
          </p:spPr>
          <p:txBody>
            <a:bodyPr wrap="none">
              <a:spAutoFit/>
            </a:bodyPr>
            <a:lstStyle/>
            <a:p>
              <a:r>
                <a:rPr lang="en-GB" sz="700" u="sng" dirty="0">
                  <a:hlinkClick r:id="rId4"/>
                </a:rPr>
                <a:t>www.hookah-shisha.com</a:t>
              </a:r>
              <a:endParaRPr lang="en-GB" sz="700" dirty="0"/>
            </a:p>
          </p:txBody>
        </p:sp>
      </p:grpSp>
      <p:grpSp>
        <p:nvGrpSpPr>
          <p:cNvPr id="14" name="Group 13"/>
          <p:cNvGrpSpPr/>
          <p:nvPr/>
        </p:nvGrpSpPr>
        <p:grpSpPr>
          <a:xfrm>
            <a:off x="1011741" y="3861289"/>
            <a:ext cx="3048000" cy="2301602"/>
            <a:chOff x="1011741" y="3861289"/>
            <a:chExt cx="3048000" cy="2301602"/>
          </a:xfrm>
        </p:grpSpPr>
        <p:pic>
          <p:nvPicPr>
            <p:cNvPr id="1030" name="Picture 6" descr="http://www.tobaccoimportusa.com/full/ajami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741" y="3861289"/>
              <a:ext cx="3048000" cy="23016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11741" y="5962836"/>
              <a:ext cx="1343638" cy="200055"/>
            </a:xfrm>
            <a:prstGeom prst="rect">
              <a:avLst/>
            </a:prstGeom>
          </p:spPr>
          <p:txBody>
            <a:bodyPr wrap="none">
              <a:spAutoFit/>
            </a:bodyPr>
            <a:lstStyle/>
            <a:p>
              <a:r>
                <a:rPr lang="en-GB" sz="700" u="sng" dirty="0">
                  <a:hlinkClick r:id="rId6"/>
                </a:rPr>
                <a:t>www.tobaccoimportusa.com</a:t>
              </a:r>
              <a:endParaRPr lang="en-GB" sz="700" dirty="0"/>
            </a:p>
          </p:txBody>
        </p:sp>
      </p:grpSp>
      <p:grpSp>
        <p:nvGrpSpPr>
          <p:cNvPr id="10" name="Group 9"/>
          <p:cNvGrpSpPr/>
          <p:nvPr/>
        </p:nvGrpSpPr>
        <p:grpSpPr>
          <a:xfrm>
            <a:off x="4788024" y="764704"/>
            <a:ext cx="3049200" cy="2286002"/>
            <a:chOff x="4788024" y="764704"/>
            <a:chExt cx="3049200" cy="2286002"/>
          </a:xfrm>
        </p:grpSpPr>
        <p:pic>
          <p:nvPicPr>
            <p:cNvPr id="1028" name="Picture 4" descr="http://img1.exportersindia.com/product_images/bc-small/dir_56/1651239/jurak-sheesha-hookah-tobacco-3331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764704"/>
              <a:ext cx="3049200" cy="22860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88024" y="2850649"/>
              <a:ext cx="2880320" cy="200055"/>
            </a:xfrm>
            <a:prstGeom prst="rect">
              <a:avLst/>
            </a:prstGeom>
            <a:noFill/>
          </p:spPr>
          <p:txBody>
            <a:bodyPr wrap="square" rtlCol="0">
              <a:spAutoFit/>
            </a:bodyPr>
            <a:lstStyle/>
            <a:p>
              <a:r>
                <a:rPr lang="en-GB" sz="700" u="sng" dirty="0">
                  <a:hlinkClick r:id="rId8"/>
                </a:rPr>
                <a:t>www.exportersindia.com</a:t>
              </a:r>
              <a:endParaRPr lang="en-GB" sz="700" dirty="0"/>
            </a:p>
          </p:txBody>
        </p:sp>
      </p:grpSp>
      <p:grpSp>
        <p:nvGrpSpPr>
          <p:cNvPr id="9" name="Group 8"/>
          <p:cNvGrpSpPr/>
          <p:nvPr/>
        </p:nvGrpSpPr>
        <p:grpSpPr>
          <a:xfrm>
            <a:off x="995772" y="764704"/>
            <a:ext cx="3048000" cy="2286001"/>
            <a:chOff x="995772" y="1025316"/>
            <a:chExt cx="3048000" cy="2286001"/>
          </a:xfrm>
        </p:grpSpPr>
        <p:pic>
          <p:nvPicPr>
            <p:cNvPr id="1026" name="Picture 2" descr="http://4.bp.blogspot.com/_Q6gVBoOmDFY/RxxApb1QtWI/AAAAAAAAAqE/oKjbkDNBEdE/s320/PA19013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772" y="1025316"/>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5772" y="3111262"/>
              <a:ext cx="2880320" cy="200055"/>
            </a:xfrm>
            <a:prstGeom prst="rect">
              <a:avLst/>
            </a:prstGeom>
            <a:noFill/>
          </p:spPr>
          <p:txBody>
            <a:bodyPr wrap="square" rtlCol="0">
              <a:spAutoFit/>
            </a:bodyPr>
            <a:lstStyle/>
            <a:p>
              <a:r>
                <a:rPr lang="en-GB" sz="700" dirty="0">
                  <a:hlinkClick r:id="rId10"/>
                </a:rPr>
                <a:t>http://www.hookahbowl.com/?tag=moassel</a:t>
              </a:r>
              <a:endParaRPr lang="en-GB" sz="700" dirty="0"/>
            </a:p>
          </p:txBody>
        </p:sp>
      </p:grpSp>
      <p:sp>
        <p:nvSpPr>
          <p:cNvPr id="4" name="TextBox 3"/>
          <p:cNvSpPr txBox="1"/>
          <p:nvPr/>
        </p:nvSpPr>
        <p:spPr>
          <a:xfrm>
            <a:off x="1547664" y="1521331"/>
            <a:ext cx="1944216" cy="646986"/>
          </a:xfrm>
          <a:prstGeom prst="round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dirty="0" err="1" smtClean="0"/>
              <a:t>Mo’assel</a:t>
            </a:r>
            <a:endParaRPr lang="en-GB" sz="3200" dirty="0"/>
          </a:p>
        </p:txBody>
      </p:sp>
      <p:sp>
        <p:nvSpPr>
          <p:cNvPr id="5" name="TextBox 4"/>
          <p:cNvSpPr txBox="1"/>
          <p:nvPr/>
        </p:nvSpPr>
        <p:spPr>
          <a:xfrm>
            <a:off x="1547664" y="4365104"/>
            <a:ext cx="1944216" cy="646986"/>
          </a:xfrm>
          <a:prstGeom prst="round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dirty="0" err="1" smtClean="0"/>
              <a:t>Ajami</a:t>
            </a:r>
            <a:endParaRPr lang="en-GB" sz="3200" dirty="0"/>
          </a:p>
        </p:txBody>
      </p:sp>
      <p:sp>
        <p:nvSpPr>
          <p:cNvPr id="6" name="TextBox 5"/>
          <p:cNvSpPr txBox="1"/>
          <p:nvPr/>
        </p:nvSpPr>
        <p:spPr>
          <a:xfrm>
            <a:off x="5364088" y="1521331"/>
            <a:ext cx="1944216" cy="646986"/>
          </a:xfrm>
          <a:prstGeom prst="round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dirty="0" err="1" smtClean="0"/>
              <a:t>Jurak</a:t>
            </a:r>
            <a:endParaRPr lang="en-GB" sz="3200" dirty="0"/>
          </a:p>
        </p:txBody>
      </p:sp>
      <p:sp>
        <p:nvSpPr>
          <p:cNvPr id="7" name="TextBox 6"/>
          <p:cNvSpPr txBox="1"/>
          <p:nvPr/>
        </p:nvSpPr>
        <p:spPr>
          <a:xfrm>
            <a:off x="5364088" y="4365104"/>
            <a:ext cx="1944216" cy="646986"/>
          </a:xfrm>
          <a:prstGeom prst="round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dirty="0" err="1" smtClean="0"/>
              <a:t>Tumbak</a:t>
            </a:r>
            <a:endParaRPr lang="en-GB" sz="3200" dirty="0"/>
          </a:p>
        </p:txBody>
      </p:sp>
      <p:sp>
        <p:nvSpPr>
          <p:cNvPr id="17" name="Oval 16"/>
          <p:cNvSpPr/>
          <p:nvPr/>
        </p:nvSpPr>
        <p:spPr>
          <a:xfrm>
            <a:off x="755576" y="548680"/>
            <a:ext cx="3528392" cy="2592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14802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Waterpipe tobacco products: nicotine labelling </a:t>
            </a:r>
            <a:r>
              <a:rPr lang="en-GB" dirty="0" smtClean="0"/>
              <a:t>versus nicotine delivery [1]</a:t>
            </a:r>
            <a:endParaRPr lang="en-GB" dirty="0"/>
          </a:p>
        </p:txBody>
      </p:sp>
      <p:sp>
        <p:nvSpPr>
          <p:cNvPr id="5" name="TextBox 4"/>
          <p:cNvSpPr txBox="1"/>
          <p:nvPr/>
        </p:nvSpPr>
        <p:spPr>
          <a:xfrm>
            <a:off x="3059936" y="2348880"/>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0.05%</a:t>
            </a:r>
            <a:endParaRPr lang="en-GB" dirty="0"/>
          </a:p>
        </p:txBody>
      </p:sp>
      <p:sp>
        <p:nvSpPr>
          <p:cNvPr id="6" name="TextBox 5"/>
          <p:cNvSpPr txBox="1"/>
          <p:nvPr/>
        </p:nvSpPr>
        <p:spPr>
          <a:xfrm>
            <a:off x="4680064" y="2348880"/>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0</a:t>
            </a:r>
            <a:r>
              <a:rPr lang="en-GB" dirty="0" smtClean="0"/>
              <a:t>.05%</a:t>
            </a:r>
            <a:endParaRPr lang="en-GB" dirty="0"/>
          </a:p>
        </p:txBody>
      </p:sp>
      <p:sp>
        <p:nvSpPr>
          <p:cNvPr id="7" name="TextBox 6"/>
          <p:cNvSpPr txBox="1"/>
          <p:nvPr/>
        </p:nvSpPr>
        <p:spPr>
          <a:xfrm>
            <a:off x="6372200" y="2348880"/>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0.5%</a:t>
            </a:r>
            <a:endParaRPr lang="en-GB" dirty="0"/>
          </a:p>
        </p:txBody>
      </p:sp>
      <p:sp>
        <p:nvSpPr>
          <p:cNvPr id="8" name="TextBox 7"/>
          <p:cNvSpPr txBox="1"/>
          <p:nvPr/>
        </p:nvSpPr>
        <p:spPr>
          <a:xfrm>
            <a:off x="539552" y="2162836"/>
            <a:ext cx="1728192" cy="369332"/>
          </a:xfrm>
          <a:prstGeom prst="rect">
            <a:avLst/>
          </a:prstGeom>
          <a:noFill/>
        </p:spPr>
        <p:txBody>
          <a:bodyPr wrap="square" rtlCol="0">
            <a:spAutoFit/>
          </a:bodyPr>
          <a:lstStyle/>
          <a:p>
            <a:pPr algn="ctr"/>
            <a:r>
              <a:rPr lang="en-GB" dirty="0" smtClean="0"/>
              <a:t>Labelling</a:t>
            </a:r>
            <a:endParaRPr lang="en-GB" dirty="0"/>
          </a:p>
        </p:txBody>
      </p:sp>
      <p:cxnSp>
        <p:nvCxnSpPr>
          <p:cNvPr id="10" name="Straight Arrow Connector 9"/>
          <p:cNvCxnSpPr/>
          <p:nvPr/>
        </p:nvCxnSpPr>
        <p:spPr>
          <a:xfrm>
            <a:off x="683568" y="2564904"/>
            <a:ext cx="1440160" cy="0"/>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59936" y="3491716"/>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x</a:t>
            </a:r>
            <a:endParaRPr lang="en-GB" dirty="0"/>
          </a:p>
        </p:txBody>
      </p:sp>
      <p:sp>
        <p:nvSpPr>
          <p:cNvPr id="14" name="TextBox 13"/>
          <p:cNvSpPr txBox="1"/>
          <p:nvPr/>
        </p:nvSpPr>
        <p:spPr>
          <a:xfrm>
            <a:off x="4680064" y="3491716"/>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x</a:t>
            </a:r>
            <a:endParaRPr lang="en-GB" dirty="0"/>
          </a:p>
        </p:txBody>
      </p:sp>
      <p:sp>
        <p:nvSpPr>
          <p:cNvPr id="15" name="TextBox 14"/>
          <p:cNvSpPr txBox="1"/>
          <p:nvPr/>
        </p:nvSpPr>
        <p:spPr>
          <a:xfrm>
            <a:off x="6372200" y="3491716"/>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10x</a:t>
            </a:r>
            <a:endParaRPr lang="en-GB" dirty="0"/>
          </a:p>
        </p:txBody>
      </p:sp>
      <p:cxnSp>
        <p:nvCxnSpPr>
          <p:cNvPr id="17" name="Straight Arrow Connector 16"/>
          <p:cNvCxnSpPr/>
          <p:nvPr/>
        </p:nvCxnSpPr>
        <p:spPr>
          <a:xfrm>
            <a:off x="683568" y="3707740"/>
            <a:ext cx="1440160" cy="0"/>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6468" y="3081008"/>
            <a:ext cx="1728192" cy="646331"/>
          </a:xfrm>
          <a:prstGeom prst="rect">
            <a:avLst/>
          </a:prstGeom>
          <a:noFill/>
        </p:spPr>
        <p:txBody>
          <a:bodyPr wrap="square" rtlCol="0">
            <a:spAutoFit/>
          </a:bodyPr>
          <a:lstStyle/>
          <a:p>
            <a:pPr algn="ctr"/>
            <a:r>
              <a:rPr lang="en-GB" dirty="0" smtClean="0"/>
              <a:t>Hypothetical Delivery</a:t>
            </a:r>
            <a:endParaRPr lang="en-GB" dirty="0"/>
          </a:p>
        </p:txBody>
      </p:sp>
      <p:sp>
        <p:nvSpPr>
          <p:cNvPr id="20" name="TextBox 19"/>
          <p:cNvSpPr txBox="1"/>
          <p:nvPr/>
        </p:nvSpPr>
        <p:spPr>
          <a:xfrm>
            <a:off x="3059936" y="4571836"/>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11.4</a:t>
            </a:r>
            <a:endParaRPr lang="en-GB" dirty="0"/>
          </a:p>
        </p:txBody>
      </p:sp>
      <p:sp>
        <p:nvSpPr>
          <p:cNvPr id="21" name="TextBox 20"/>
          <p:cNvSpPr txBox="1"/>
          <p:nvPr/>
        </p:nvSpPr>
        <p:spPr>
          <a:xfrm>
            <a:off x="4680064" y="4571836"/>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5</a:t>
            </a:r>
            <a:r>
              <a:rPr lang="en-GB" dirty="0" smtClean="0"/>
              <a:t>.8</a:t>
            </a:r>
            <a:endParaRPr lang="en-GB" dirty="0"/>
          </a:p>
        </p:txBody>
      </p:sp>
      <p:sp>
        <p:nvSpPr>
          <p:cNvPr id="22" name="TextBox 21"/>
          <p:cNvSpPr txBox="1"/>
          <p:nvPr/>
        </p:nvSpPr>
        <p:spPr>
          <a:xfrm>
            <a:off x="6372200" y="4571836"/>
            <a:ext cx="93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9</a:t>
            </a:r>
            <a:r>
              <a:rPr lang="en-GB" dirty="0" smtClean="0"/>
              <a:t>.8</a:t>
            </a:r>
            <a:endParaRPr lang="en-GB" dirty="0"/>
          </a:p>
        </p:txBody>
      </p:sp>
      <p:sp>
        <p:nvSpPr>
          <p:cNvPr id="23" name="TextBox 22"/>
          <p:cNvSpPr txBox="1"/>
          <p:nvPr/>
        </p:nvSpPr>
        <p:spPr>
          <a:xfrm>
            <a:off x="467544" y="4162261"/>
            <a:ext cx="1872208" cy="646331"/>
          </a:xfrm>
          <a:prstGeom prst="rect">
            <a:avLst/>
          </a:prstGeom>
          <a:noFill/>
        </p:spPr>
        <p:txBody>
          <a:bodyPr wrap="square" rtlCol="0">
            <a:spAutoFit/>
          </a:bodyPr>
          <a:lstStyle/>
          <a:p>
            <a:pPr algn="ctr"/>
            <a:r>
              <a:rPr lang="en-GB" dirty="0" smtClean="0"/>
              <a:t>Actual Delivery (</a:t>
            </a:r>
            <a:r>
              <a:rPr lang="en-GB" dirty="0" err="1" smtClean="0"/>
              <a:t>ng</a:t>
            </a:r>
            <a:r>
              <a:rPr lang="en-GB" dirty="0" smtClean="0"/>
              <a:t>/ml)</a:t>
            </a:r>
            <a:endParaRPr lang="en-GB" dirty="0"/>
          </a:p>
        </p:txBody>
      </p:sp>
      <p:cxnSp>
        <p:nvCxnSpPr>
          <p:cNvPr id="24" name="Straight Arrow Connector 23"/>
          <p:cNvCxnSpPr/>
          <p:nvPr/>
        </p:nvCxnSpPr>
        <p:spPr>
          <a:xfrm>
            <a:off x="683568" y="4787860"/>
            <a:ext cx="1440160" cy="0"/>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79916" y="1628800"/>
            <a:ext cx="12960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Al </a:t>
            </a:r>
            <a:r>
              <a:rPr lang="en-GB" dirty="0" err="1" smtClean="0"/>
              <a:t>Fakher</a:t>
            </a:r>
            <a:endParaRPr lang="en-GB" dirty="0"/>
          </a:p>
        </p:txBody>
      </p:sp>
      <p:sp>
        <p:nvSpPr>
          <p:cNvPr id="26" name="TextBox 25"/>
          <p:cNvSpPr txBox="1"/>
          <p:nvPr/>
        </p:nvSpPr>
        <p:spPr>
          <a:xfrm>
            <a:off x="4500096" y="1619508"/>
            <a:ext cx="12960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err="1" smtClean="0"/>
              <a:t>Starbuzz</a:t>
            </a:r>
            <a:endParaRPr lang="en-GB" dirty="0"/>
          </a:p>
        </p:txBody>
      </p:sp>
      <p:sp>
        <p:nvSpPr>
          <p:cNvPr id="27" name="TextBox 26"/>
          <p:cNvSpPr txBox="1"/>
          <p:nvPr/>
        </p:nvSpPr>
        <p:spPr>
          <a:xfrm>
            <a:off x="6192180" y="1619508"/>
            <a:ext cx="12960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err="1" smtClean="0"/>
              <a:t>Nakhla</a:t>
            </a:r>
            <a:endParaRPr lang="en-GB" dirty="0"/>
          </a:p>
        </p:txBody>
      </p:sp>
    </p:spTree>
    <p:extLst>
      <p:ext uri="{BB962C8B-B14F-4D97-AF65-F5344CB8AC3E}">
        <p14:creationId xmlns:p14="http://schemas.microsoft.com/office/powerpoint/2010/main" val="2676838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3" grpId="0" animBg="1"/>
      <p:bldP spid="14" grpId="0" animBg="1"/>
      <p:bldP spid="15" grpId="0" animBg="1"/>
      <p:bldP spid="18" grpId="0"/>
      <p:bldP spid="20" grpId="0" animBg="1"/>
      <p:bldP spid="21" grpId="0" animBg="1"/>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people make of waterpipe addiction?</a:t>
            </a:r>
            <a:endParaRPr lang="en-GB" dirty="0"/>
          </a:p>
        </p:txBody>
      </p:sp>
      <p:sp>
        <p:nvSpPr>
          <p:cNvPr id="3" name="Content Placeholder 2"/>
          <p:cNvSpPr>
            <a:spLocks noGrp="1"/>
          </p:cNvSpPr>
          <p:nvPr>
            <p:ph sz="quarter" idx="1"/>
          </p:nvPr>
        </p:nvSpPr>
        <p:spPr/>
        <p:txBody>
          <a:bodyPr/>
          <a:lstStyle/>
          <a:p>
            <a:endParaRPr lang="en-GB"/>
          </a:p>
        </p:txBody>
      </p:sp>
      <p:pic>
        <p:nvPicPr>
          <p:cNvPr id="1026" name="Picture 2" descr="C:\Users\Mohammed\Downloads\3177133448_ab26334f4d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23" y="1404123"/>
            <a:ext cx="7577393" cy="5409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826240"/>
            <a:ext cx="2736304"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3770 </a:t>
            </a:r>
            <a:r>
              <a:rPr lang="en-GB" sz="1400" b="1" u="sng" dirty="0" err="1" smtClean="0"/>
              <a:t>uni</a:t>
            </a:r>
            <a:r>
              <a:rPr lang="en-GB" sz="1400" b="1" u="sng" dirty="0" smtClean="0"/>
              <a:t> students</a:t>
            </a:r>
            <a:r>
              <a:rPr lang="en-GB" sz="1400" dirty="0"/>
              <a:t/>
            </a:r>
            <a:br>
              <a:rPr lang="en-GB" sz="1400" dirty="0"/>
            </a:br>
            <a:r>
              <a:rPr lang="en-GB" sz="1400" dirty="0" smtClean="0"/>
              <a:t>97% think can quit anytime, but 53% planned to quit [2]</a:t>
            </a:r>
            <a:endParaRPr lang="en-GB" sz="1400" dirty="0"/>
          </a:p>
        </p:txBody>
      </p:sp>
      <p:sp>
        <p:nvSpPr>
          <p:cNvPr id="6" name="TextBox 5"/>
          <p:cNvSpPr txBox="1"/>
          <p:nvPr/>
        </p:nvSpPr>
        <p:spPr>
          <a:xfrm>
            <a:off x="3635896" y="2042264"/>
            <a:ext cx="2736304"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143 café smokers</a:t>
            </a:r>
            <a:r>
              <a:rPr lang="en-GB" sz="1400" dirty="0" smtClean="0"/>
              <a:t/>
            </a:r>
            <a:br>
              <a:rPr lang="en-GB" sz="1400" dirty="0" smtClean="0"/>
            </a:br>
            <a:r>
              <a:rPr lang="en-GB" sz="1400" dirty="0" smtClean="0"/>
              <a:t>77% less addictive</a:t>
            </a:r>
            <a:br>
              <a:rPr lang="en-GB" sz="1400" dirty="0" smtClean="0"/>
            </a:br>
            <a:r>
              <a:rPr lang="en-GB" sz="1400" dirty="0" smtClean="0"/>
              <a:t>64% less nicotine [3]</a:t>
            </a:r>
            <a:endParaRPr lang="en-GB" sz="1400" dirty="0"/>
          </a:p>
        </p:txBody>
      </p:sp>
      <p:sp>
        <p:nvSpPr>
          <p:cNvPr id="7" name="TextBox 6"/>
          <p:cNvSpPr txBox="1"/>
          <p:nvPr/>
        </p:nvSpPr>
        <p:spPr>
          <a:xfrm>
            <a:off x="4644008" y="3699609"/>
            <a:ext cx="3816424"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689 high school students</a:t>
            </a:r>
            <a:r>
              <a:rPr lang="en-GB" sz="1400" dirty="0" smtClean="0"/>
              <a:t/>
            </a:r>
            <a:br>
              <a:rPr lang="en-GB" sz="1400" dirty="0" smtClean="0"/>
            </a:br>
            <a:r>
              <a:rPr lang="en-GB" sz="1400" dirty="0" smtClean="0"/>
              <a:t>46.3% less addictive</a:t>
            </a:r>
          </a:p>
          <a:p>
            <a:pPr algn="ctr"/>
            <a:r>
              <a:rPr lang="en-GB" sz="1400" dirty="0" smtClean="0"/>
              <a:t>1/3 believed less or no nicotine</a:t>
            </a:r>
            <a:br>
              <a:rPr lang="en-GB" sz="1400" dirty="0" smtClean="0"/>
            </a:br>
            <a:r>
              <a:rPr lang="en-GB" sz="1400" dirty="0" smtClean="0"/>
              <a:t>4.1% quit waterpipe to smoke cigarettes [4]</a:t>
            </a:r>
            <a:endParaRPr lang="en-GB" sz="1400" dirty="0"/>
          </a:p>
        </p:txBody>
      </p:sp>
      <p:sp>
        <p:nvSpPr>
          <p:cNvPr id="8" name="TextBox 7"/>
          <p:cNvSpPr txBox="1"/>
          <p:nvPr/>
        </p:nvSpPr>
        <p:spPr>
          <a:xfrm>
            <a:off x="4283968" y="5715253"/>
            <a:ext cx="2736304"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744 </a:t>
            </a:r>
            <a:r>
              <a:rPr lang="en-GB" sz="1400" b="1" u="sng" dirty="0" err="1" smtClean="0"/>
              <a:t>uni</a:t>
            </a:r>
            <a:r>
              <a:rPr lang="en-GB" sz="1400" b="1" u="sng" dirty="0" smtClean="0"/>
              <a:t> students</a:t>
            </a:r>
            <a:r>
              <a:rPr lang="en-GB" sz="1400" dirty="0" smtClean="0"/>
              <a:t/>
            </a:r>
            <a:br>
              <a:rPr lang="en-GB" sz="1400" dirty="0" smtClean="0"/>
            </a:br>
            <a:r>
              <a:rPr lang="en-GB" sz="1400" dirty="0" smtClean="0"/>
              <a:t>43% no-low chance of addiction of waterpipe used socially [5]</a:t>
            </a:r>
            <a:endParaRPr lang="en-GB" sz="1400" dirty="0"/>
          </a:p>
        </p:txBody>
      </p:sp>
      <p:cxnSp>
        <p:nvCxnSpPr>
          <p:cNvPr id="9" name="Straight Arrow Connector 8"/>
          <p:cNvCxnSpPr/>
          <p:nvPr/>
        </p:nvCxnSpPr>
        <p:spPr>
          <a:xfrm flipH="1" flipV="1">
            <a:off x="1619672" y="2636912"/>
            <a:ext cx="1224136" cy="1224136"/>
          </a:xfrm>
          <a:prstGeom prst="straightConnector1">
            <a:avLst/>
          </a:prstGeom>
          <a:ln w="5715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43808" y="2942366"/>
            <a:ext cx="1296144" cy="918682"/>
          </a:xfrm>
          <a:prstGeom prst="straightConnector1">
            <a:avLst/>
          </a:prstGeom>
          <a:ln w="5715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43808" y="3861048"/>
            <a:ext cx="1683911" cy="423336"/>
          </a:xfrm>
          <a:prstGeom prst="straightConnector1">
            <a:avLst/>
          </a:prstGeom>
          <a:ln w="5715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43808" y="3861048"/>
            <a:ext cx="1440160" cy="1728192"/>
          </a:xfrm>
          <a:prstGeom prst="straightConnector1">
            <a:avLst/>
          </a:prstGeom>
          <a:ln w="5715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987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people make of waterpipe addiction?</a:t>
            </a:r>
            <a:endParaRPr lang="en-GB" dirty="0"/>
          </a:p>
        </p:txBody>
      </p:sp>
      <p:pic>
        <p:nvPicPr>
          <p:cNvPr id="1026" name="Picture 2" descr="C:\Users\Mohammed\Downloads\3177133448_ab26334f4d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23" y="1404123"/>
            <a:ext cx="7577393" cy="5409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1610797"/>
            <a:ext cx="3168352" cy="95410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200 Iraqi café smokers</a:t>
            </a:r>
            <a:r>
              <a:rPr lang="en-GB" sz="1400" dirty="0"/>
              <a:t/>
            </a:r>
            <a:br>
              <a:rPr lang="en-GB" sz="1400" dirty="0"/>
            </a:br>
            <a:r>
              <a:rPr lang="en-GB" sz="1400" dirty="0" smtClean="0"/>
              <a:t>50% unwilling to quit</a:t>
            </a:r>
          </a:p>
          <a:p>
            <a:pPr algn="ctr"/>
            <a:r>
              <a:rPr lang="en-GB" sz="1400" dirty="0" smtClean="0"/>
              <a:t>13% smoke due to addiction</a:t>
            </a:r>
          </a:p>
          <a:p>
            <a:pPr algn="ctr"/>
            <a:r>
              <a:rPr lang="en-GB" sz="1400" dirty="0" smtClean="0"/>
              <a:t>9% smoked WP to quit cigarettes [6]</a:t>
            </a:r>
            <a:endParaRPr lang="en-GB" sz="1400" dirty="0"/>
          </a:p>
        </p:txBody>
      </p:sp>
      <p:sp>
        <p:nvSpPr>
          <p:cNvPr id="6" name="TextBox 5"/>
          <p:cNvSpPr txBox="1"/>
          <p:nvPr/>
        </p:nvSpPr>
        <p:spPr>
          <a:xfrm>
            <a:off x="2051720" y="2348880"/>
            <a:ext cx="3096344" cy="738664"/>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864 Lebanese pregnant women</a:t>
            </a:r>
            <a:r>
              <a:rPr lang="en-GB" sz="1400" dirty="0" smtClean="0"/>
              <a:t/>
            </a:r>
            <a:br>
              <a:rPr lang="en-GB" sz="1400" dirty="0" smtClean="0"/>
            </a:br>
            <a:r>
              <a:rPr lang="en-GB" sz="1400" dirty="0" smtClean="0"/>
              <a:t>68.7% cigarettes are addictive</a:t>
            </a:r>
          </a:p>
          <a:p>
            <a:pPr algn="ctr"/>
            <a:r>
              <a:rPr lang="en-GB" sz="1400" dirty="0" smtClean="0"/>
              <a:t>45.2% shisha is addictive [7]</a:t>
            </a:r>
            <a:endParaRPr lang="en-GB" sz="1400" dirty="0"/>
          </a:p>
        </p:txBody>
      </p:sp>
      <p:sp>
        <p:nvSpPr>
          <p:cNvPr id="7" name="TextBox 6"/>
          <p:cNvSpPr txBox="1"/>
          <p:nvPr/>
        </p:nvSpPr>
        <p:spPr>
          <a:xfrm>
            <a:off x="739023" y="3652843"/>
            <a:ext cx="3672408" cy="1169551"/>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2038 Syrian adults</a:t>
            </a:r>
            <a:r>
              <a:rPr lang="en-GB" sz="1400" dirty="0" smtClean="0"/>
              <a:t/>
            </a:r>
            <a:br>
              <a:rPr lang="en-GB" sz="1400" dirty="0" smtClean="0"/>
            </a:br>
            <a:r>
              <a:rPr lang="en-GB" sz="1400" dirty="0" smtClean="0"/>
              <a:t>74% cigarette smokers interested to quit</a:t>
            </a:r>
          </a:p>
          <a:p>
            <a:pPr algn="ctr"/>
            <a:r>
              <a:rPr lang="en-GB" sz="1400" dirty="0" smtClean="0"/>
              <a:t>49% of shisha smokers interested to quit</a:t>
            </a:r>
          </a:p>
          <a:p>
            <a:pPr algn="ctr"/>
            <a:r>
              <a:rPr lang="en-GB" sz="1400" dirty="0" smtClean="0"/>
              <a:t>Cigarettes: mundane addiction</a:t>
            </a:r>
          </a:p>
          <a:p>
            <a:pPr algn="ctr"/>
            <a:r>
              <a:rPr lang="en-GB" sz="1400" dirty="0" smtClean="0"/>
              <a:t>Shisha: aesthetic/ecstatic experience [8]</a:t>
            </a:r>
            <a:endParaRPr lang="en-GB" sz="1400" dirty="0"/>
          </a:p>
        </p:txBody>
      </p:sp>
      <p:sp>
        <p:nvSpPr>
          <p:cNvPr id="8" name="TextBox 7"/>
          <p:cNvSpPr txBox="1"/>
          <p:nvPr/>
        </p:nvSpPr>
        <p:spPr>
          <a:xfrm>
            <a:off x="2480726" y="5227728"/>
            <a:ext cx="3027378" cy="738664"/>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b="1" u="sng" dirty="0" smtClean="0"/>
              <a:t>645 Turkish </a:t>
            </a:r>
            <a:r>
              <a:rPr lang="en-GB" sz="1400" b="1" u="sng" dirty="0" err="1" smtClean="0"/>
              <a:t>uni</a:t>
            </a:r>
            <a:r>
              <a:rPr lang="en-GB" sz="1400" b="1" u="sng" dirty="0" smtClean="0"/>
              <a:t> students</a:t>
            </a:r>
            <a:r>
              <a:rPr lang="en-GB" sz="1400" dirty="0" smtClean="0"/>
              <a:t/>
            </a:r>
            <a:br>
              <a:rPr lang="en-GB" sz="1400" dirty="0" smtClean="0"/>
            </a:br>
            <a:r>
              <a:rPr lang="en-GB" sz="1400" dirty="0" smtClean="0"/>
              <a:t>31% non-smokers less addictive</a:t>
            </a:r>
          </a:p>
          <a:p>
            <a:pPr algn="ctr"/>
            <a:r>
              <a:rPr lang="en-GB" sz="1400" dirty="0" smtClean="0"/>
              <a:t>65% of smokers less addictive [9]</a:t>
            </a:r>
          </a:p>
        </p:txBody>
      </p:sp>
      <p:cxnSp>
        <p:nvCxnSpPr>
          <p:cNvPr id="9" name="Straight Arrow Connector 8"/>
          <p:cNvCxnSpPr/>
          <p:nvPr/>
        </p:nvCxnSpPr>
        <p:spPr>
          <a:xfrm flipV="1">
            <a:off x="6084168" y="2636912"/>
            <a:ext cx="648072" cy="1224136"/>
          </a:xfrm>
          <a:prstGeom prst="straightConnector1">
            <a:avLst/>
          </a:prstGeom>
          <a:ln w="5715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716016" y="3248980"/>
            <a:ext cx="1368152" cy="612068"/>
          </a:xfrm>
          <a:prstGeom prst="straightConnector1">
            <a:avLst/>
          </a:prstGeom>
          <a:ln w="5715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16016" y="3861048"/>
            <a:ext cx="1368152" cy="376570"/>
          </a:xfrm>
          <a:prstGeom prst="straightConnector1">
            <a:avLst/>
          </a:prstGeom>
          <a:ln w="5715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361047" y="3861048"/>
            <a:ext cx="723121" cy="1152128"/>
          </a:xfrm>
          <a:prstGeom prst="straightConnector1">
            <a:avLst/>
          </a:prstGeom>
          <a:ln w="5715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200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they wrong? One waterpipe session figures:</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2092501016"/>
              </p:ext>
            </p:extLst>
          </p:nvPr>
        </p:nvGraphicFramePr>
        <p:xfrm>
          <a:off x="683568" y="2132856"/>
          <a:ext cx="3744416" cy="3718560"/>
        </p:xfrm>
        <a:graphic>
          <a:graphicData uri="http://schemas.openxmlformats.org/drawingml/2006/table">
            <a:tbl>
              <a:tblPr firstRow="1" bandRow="1">
                <a:tableStyleId>{5C22544A-7EE6-4342-B048-85BDC9FD1C3A}</a:tableStyleId>
              </a:tblPr>
              <a:tblGrid>
                <a:gridCol w="1656184"/>
                <a:gridCol w="1224136"/>
                <a:gridCol w="864096"/>
              </a:tblGrid>
              <a:tr h="370840">
                <a:tc>
                  <a:txBody>
                    <a:bodyPr/>
                    <a:lstStyle/>
                    <a:p>
                      <a:pPr algn="ctr"/>
                      <a:r>
                        <a:rPr lang="en-GB" sz="1600" dirty="0" smtClean="0"/>
                        <a:t>Study</a:t>
                      </a:r>
                      <a:endParaRPr lang="en-GB" sz="1600" dirty="0"/>
                    </a:p>
                  </a:txBody>
                  <a:tcPr/>
                </a:tc>
                <a:tc>
                  <a:txBody>
                    <a:bodyPr/>
                    <a:lstStyle/>
                    <a:p>
                      <a:pPr algn="ctr"/>
                      <a:r>
                        <a:rPr lang="en-GB" sz="1600" dirty="0" smtClean="0"/>
                        <a:t>Nicotine [</a:t>
                      </a:r>
                      <a:r>
                        <a:rPr lang="en-GB" sz="1600" dirty="0" err="1" smtClean="0"/>
                        <a:t>cf</a:t>
                      </a:r>
                      <a:r>
                        <a:rPr lang="en-GB" sz="1600" dirty="0" smtClean="0"/>
                        <a:t> cig]</a:t>
                      </a:r>
                      <a:endParaRPr lang="en-GB" sz="1600" dirty="0"/>
                    </a:p>
                  </a:txBody>
                  <a:tcPr/>
                </a:tc>
                <a:tc>
                  <a:txBody>
                    <a:bodyPr/>
                    <a:lstStyle/>
                    <a:p>
                      <a:pPr algn="ctr"/>
                      <a:r>
                        <a:rPr lang="en-GB" sz="1600" dirty="0" smtClean="0"/>
                        <a:t>CO</a:t>
                      </a:r>
                      <a:endParaRPr lang="en-GB" sz="1600" dirty="0"/>
                    </a:p>
                  </a:txBody>
                  <a:tcPr/>
                </a:tc>
              </a:tr>
              <a:tr h="370840">
                <a:tc>
                  <a:txBody>
                    <a:bodyPr/>
                    <a:lstStyle/>
                    <a:p>
                      <a:pPr algn="ctr"/>
                      <a:r>
                        <a:rPr lang="en-GB" sz="1600" dirty="0" err="1" smtClean="0"/>
                        <a:t>Katurji</a:t>
                      </a:r>
                      <a:r>
                        <a:rPr lang="en-GB" sz="1600" dirty="0" smtClean="0"/>
                        <a:t> 2010 [10]</a:t>
                      </a:r>
                      <a:endParaRPr lang="en-GB" sz="1600" i="0" dirty="0"/>
                    </a:p>
                  </a:txBody>
                  <a:tcPr/>
                </a:tc>
                <a:tc>
                  <a:txBody>
                    <a:bodyPr/>
                    <a:lstStyle/>
                    <a:p>
                      <a:pPr algn="ctr"/>
                      <a:r>
                        <a:rPr lang="en-GB" sz="1600" dirty="0" smtClean="0"/>
                        <a:t>4.82mg [2x]</a:t>
                      </a:r>
                      <a:endParaRPr lang="en-GB" sz="1600" dirty="0"/>
                    </a:p>
                  </a:txBody>
                  <a:tcPr/>
                </a:tc>
                <a:tc>
                  <a:txBody>
                    <a:bodyPr/>
                    <a:lstStyle/>
                    <a:p>
                      <a:pPr algn="ctr"/>
                      <a:r>
                        <a:rPr lang="en-GB" sz="1600" dirty="0" smtClean="0"/>
                        <a:t>150mg [6.7x]</a:t>
                      </a:r>
                      <a:endParaRPr lang="en-GB" sz="1600" dirty="0"/>
                    </a:p>
                  </a:txBody>
                  <a:tcPr/>
                </a:tc>
              </a:tr>
              <a:tr h="370840">
                <a:tc>
                  <a:txBody>
                    <a:bodyPr/>
                    <a:lstStyle/>
                    <a:p>
                      <a:pPr algn="ctr"/>
                      <a:r>
                        <a:rPr lang="en-GB" sz="1600" dirty="0" err="1" smtClean="0"/>
                        <a:t>Shihadeh</a:t>
                      </a:r>
                      <a:r>
                        <a:rPr lang="en-GB" sz="1600" dirty="0" smtClean="0"/>
                        <a:t> 2005 [11]</a:t>
                      </a:r>
                      <a:endParaRPr lang="en-GB" sz="1600" dirty="0"/>
                    </a:p>
                  </a:txBody>
                  <a:tcPr/>
                </a:tc>
                <a:tc>
                  <a:txBody>
                    <a:bodyPr/>
                    <a:lstStyle/>
                    <a:p>
                      <a:pPr algn="ctr"/>
                      <a:r>
                        <a:rPr lang="en-GB" sz="1600" dirty="0" smtClean="0"/>
                        <a:t>2.96mg [1.2x]</a:t>
                      </a:r>
                      <a:endParaRPr lang="en-GB" sz="1600" dirty="0"/>
                    </a:p>
                  </a:txBody>
                  <a:tcPr/>
                </a:tc>
                <a:tc>
                  <a:txBody>
                    <a:bodyPr/>
                    <a:lstStyle/>
                    <a:p>
                      <a:pPr algn="ctr"/>
                      <a:r>
                        <a:rPr lang="en-GB" sz="1600" dirty="0" smtClean="0"/>
                        <a:t>143mg [6.4x]</a:t>
                      </a:r>
                      <a:endParaRPr lang="en-GB" sz="1600" dirty="0"/>
                    </a:p>
                  </a:txBody>
                  <a:tcPr/>
                </a:tc>
              </a:tr>
              <a:tr h="370840">
                <a:tc>
                  <a:txBody>
                    <a:bodyPr/>
                    <a:lstStyle/>
                    <a:p>
                      <a:pPr algn="ctr"/>
                      <a:r>
                        <a:rPr lang="en-GB" sz="1600" dirty="0" err="1" smtClean="0"/>
                        <a:t>Shihadeh</a:t>
                      </a:r>
                      <a:r>
                        <a:rPr lang="en-GB" sz="1600" baseline="0" dirty="0" smtClean="0"/>
                        <a:t> 2003 [12]</a:t>
                      </a:r>
                      <a:endParaRPr lang="en-GB" sz="1600" dirty="0"/>
                    </a:p>
                  </a:txBody>
                  <a:tcPr/>
                </a:tc>
                <a:tc>
                  <a:txBody>
                    <a:bodyPr/>
                    <a:lstStyle/>
                    <a:p>
                      <a:pPr algn="ctr"/>
                      <a:r>
                        <a:rPr lang="en-GB" sz="1600" dirty="0" smtClean="0"/>
                        <a:t>2.25mg [3.1x]</a:t>
                      </a:r>
                      <a:endParaRPr lang="en-GB" sz="1600" dirty="0"/>
                    </a:p>
                  </a:txBody>
                  <a:tcPr/>
                </a:tc>
                <a:tc>
                  <a:txBody>
                    <a:bodyPr/>
                    <a:lstStyle/>
                    <a:p>
                      <a:pPr algn="ctr"/>
                      <a:endParaRPr lang="en-GB" sz="1600" dirty="0"/>
                    </a:p>
                  </a:txBody>
                  <a:tcPr/>
                </a:tc>
              </a:tr>
              <a:tr h="370840">
                <a:tc>
                  <a:txBody>
                    <a:bodyPr/>
                    <a:lstStyle/>
                    <a:p>
                      <a:pPr algn="ctr"/>
                      <a:r>
                        <a:rPr lang="en-GB" sz="1600" dirty="0" err="1" smtClean="0"/>
                        <a:t>Shihadeh</a:t>
                      </a:r>
                      <a:r>
                        <a:rPr lang="en-GB" sz="1600" baseline="0" dirty="0" smtClean="0"/>
                        <a:t> 2012 [13]</a:t>
                      </a:r>
                      <a:endParaRPr lang="en-GB" sz="1600" dirty="0"/>
                    </a:p>
                  </a:txBody>
                  <a:tcPr/>
                </a:tc>
                <a:tc>
                  <a:txBody>
                    <a:bodyPr/>
                    <a:lstStyle/>
                    <a:p>
                      <a:pPr algn="ctr"/>
                      <a:r>
                        <a:rPr lang="en-GB" sz="1600" dirty="0" smtClean="0"/>
                        <a:t>1.04mg [1.4x]</a:t>
                      </a:r>
                      <a:endParaRPr lang="en-GB" sz="1600" dirty="0"/>
                    </a:p>
                  </a:txBody>
                  <a:tcPr/>
                </a:tc>
                <a:tc>
                  <a:txBody>
                    <a:bodyPr/>
                    <a:lstStyle/>
                    <a:p>
                      <a:pPr algn="ctr"/>
                      <a:r>
                        <a:rPr lang="en-GB" sz="1600" dirty="0" smtClean="0"/>
                        <a:t>155mg [12.9x]</a:t>
                      </a:r>
                      <a:endParaRPr lang="en-GB" sz="1600" dirty="0"/>
                    </a:p>
                  </a:txBody>
                  <a:tcPr/>
                </a:tc>
              </a:tr>
              <a:tr h="370840">
                <a:tc>
                  <a:txBody>
                    <a:bodyPr/>
                    <a:lstStyle/>
                    <a:p>
                      <a:pPr algn="ctr"/>
                      <a:r>
                        <a:rPr lang="en-GB" sz="1600" dirty="0" err="1" smtClean="0"/>
                        <a:t>Shihadeh</a:t>
                      </a:r>
                      <a:r>
                        <a:rPr lang="en-GB" sz="1600" baseline="0" dirty="0" smtClean="0"/>
                        <a:t> 2012 (non-tobacco) [13]</a:t>
                      </a:r>
                      <a:endParaRPr lang="en-GB" sz="1600" dirty="0"/>
                    </a:p>
                  </a:txBody>
                  <a:tcPr/>
                </a:tc>
                <a:tc>
                  <a:txBody>
                    <a:bodyPr/>
                    <a:lstStyle/>
                    <a:p>
                      <a:pPr algn="ctr"/>
                      <a:r>
                        <a:rPr lang="en-GB" sz="1600" dirty="0" smtClean="0"/>
                        <a:t>&lt;0.01mg [0.0x]</a:t>
                      </a:r>
                      <a:endParaRPr lang="en-GB" sz="1600" dirty="0"/>
                    </a:p>
                  </a:txBody>
                  <a:tcPr/>
                </a:tc>
                <a:tc>
                  <a:txBody>
                    <a:bodyPr/>
                    <a:lstStyle/>
                    <a:p>
                      <a:pPr algn="ctr"/>
                      <a:r>
                        <a:rPr lang="en-GB" sz="1600" dirty="0" smtClean="0"/>
                        <a:t>159mg [13.3x]</a:t>
                      </a:r>
                      <a:endParaRPr lang="en-GB" sz="1600" dirty="0"/>
                    </a:p>
                  </a:txBody>
                  <a:tcPr/>
                </a:tc>
              </a:tr>
            </a:tbl>
          </a:graphicData>
        </a:graphic>
      </p:graphicFrame>
      <p:sp>
        <p:nvSpPr>
          <p:cNvPr id="6" name="Rectangle 5"/>
          <p:cNvSpPr/>
          <p:nvPr/>
        </p:nvSpPr>
        <p:spPr>
          <a:xfrm>
            <a:off x="3563888" y="2132856"/>
            <a:ext cx="936104"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3568" y="6093296"/>
            <a:ext cx="7488832" cy="369332"/>
          </a:xfrm>
          <a:prstGeom prst="rect">
            <a:avLst/>
          </a:prstGeom>
          <a:noFill/>
        </p:spPr>
        <p:txBody>
          <a:bodyPr wrap="square" rtlCol="0">
            <a:spAutoFit/>
          </a:bodyPr>
          <a:lstStyle/>
          <a:p>
            <a:r>
              <a:rPr lang="en-GB" i="1" dirty="0" smtClean="0"/>
              <a:t>Among daily smokers, 1 session of shisha = 10 cigarettes’ of nicotine</a:t>
            </a:r>
            <a:endParaRPr lang="en-GB" i="1" dirty="0"/>
          </a:p>
        </p:txBody>
      </p:sp>
      <p:sp>
        <p:nvSpPr>
          <p:cNvPr id="11" name="TextBox 10"/>
          <p:cNvSpPr txBox="1"/>
          <p:nvPr/>
        </p:nvSpPr>
        <p:spPr>
          <a:xfrm>
            <a:off x="7380312" y="2998693"/>
            <a:ext cx="1403648" cy="646331"/>
          </a:xfrm>
          <a:prstGeom prst="rect">
            <a:avLst/>
          </a:prstGeom>
          <a:noFill/>
        </p:spPr>
        <p:txBody>
          <a:bodyPr wrap="square" rtlCol="0">
            <a:spAutoFit/>
          </a:bodyPr>
          <a:lstStyle/>
          <a:p>
            <a:pPr algn="ctr"/>
            <a:r>
              <a:rPr lang="en-GB" i="1" dirty="0" smtClean="0"/>
              <a:t>Head of</a:t>
            </a:r>
            <a:br>
              <a:rPr lang="en-GB" i="1" dirty="0" smtClean="0"/>
            </a:br>
            <a:r>
              <a:rPr lang="en-GB" i="1" dirty="0" smtClean="0"/>
              <a:t>apparatus</a:t>
            </a:r>
            <a:endParaRPr lang="en-GB" i="1" dirty="0"/>
          </a:p>
        </p:txBody>
      </p:sp>
      <p:sp>
        <p:nvSpPr>
          <p:cNvPr id="10" name="Isosceles Triangle 9"/>
          <p:cNvSpPr/>
          <p:nvPr/>
        </p:nvSpPr>
        <p:spPr>
          <a:xfrm flipV="1">
            <a:off x="5090120" y="2232298"/>
            <a:ext cx="2304256" cy="2808312"/>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a:stCxn id="10" idx="1"/>
          </p:cNvCxnSpPr>
          <p:nvPr/>
        </p:nvCxnSpPr>
        <p:spPr>
          <a:xfrm>
            <a:off x="5666184" y="3636454"/>
            <a:ext cx="38100" cy="2141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5"/>
          </p:cNvCxnSpPr>
          <p:nvPr/>
        </p:nvCxnSpPr>
        <p:spPr>
          <a:xfrm>
            <a:off x="6818312" y="3636454"/>
            <a:ext cx="4192" cy="214137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90220" y="2348880"/>
            <a:ext cx="1080120" cy="923330"/>
          </a:xfrm>
          <a:prstGeom prst="rect">
            <a:avLst/>
          </a:prstGeom>
          <a:noFill/>
        </p:spPr>
        <p:txBody>
          <a:bodyPr wrap="square" rtlCol="0">
            <a:spAutoFit/>
          </a:bodyPr>
          <a:lstStyle/>
          <a:p>
            <a:pPr algn="ctr"/>
            <a:r>
              <a:rPr lang="en-GB" dirty="0" smtClean="0"/>
              <a:t>10g tobacco packed</a:t>
            </a:r>
            <a:endParaRPr lang="en-GB" dirty="0"/>
          </a:p>
        </p:txBody>
      </p:sp>
      <p:sp>
        <p:nvSpPr>
          <p:cNvPr id="20" name="TextBox 19"/>
          <p:cNvSpPr txBox="1"/>
          <p:nvPr/>
        </p:nvSpPr>
        <p:spPr>
          <a:xfrm>
            <a:off x="5078288" y="1547500"/>
            <a:ext cx="2302024" cy="369332"/>
          </a:xfrm>
          <a:prstGeom prst="rect">
            <a:avLst/>
          </a:prstGeom>
          <a:noFill/>
        </p:spPr>
        <p:txBody>
          <a:bodyPr wrap="square" rtlCol="0">
            <a:spAutoFit/>
          </a:bodyPr>
          <a:lstStyle/>
          <a:p>
            <a:pPr algn="ctr"/>
            <a:r>
              <a:rPr lang="en-GB" b="1" u="sng" dirty="0" smtClean="0"/>
              <a:t>‘Titration Theory’</a:t>
            </a:r>
            <a:endParaRPr lang="en-GB" b="1" u="sng" dirty="0"/>
          </a:p>
        </p:txBody>
      </p:sp>
      <p:grpSp>
        <p:nvGrpSpPr>
          <p:cNvPr id="35" name="Group 34"/>
          <p:cNvGrpSpPr/>
          <p:nvPr/>
        </p:nvGrpSpPr>
        <p:grpSpPr>
          <a:xfrm>
            <a:off x="4559300" y="3429000"/>
            <a:ext cx="2340112" cy="936104"/>
            <a:chOff x="4559300" y="3429000"/>
            <a:chExt cx="2340112" cy="936104"/>
          </a:xfrm>
        </p:grpSpPr>
        <p:cxnSp>
          <p:nvCxnSpPr>
            <p:cNvPr id="22" name="Straight Connector 21"/>
            <p:cNvCxnSpPr/>
            <p:nvPr/>
          </p:nvCxnSpPr>
          <p:spPr>
            <a:xfrm>
              <a:off x="4572000" y="4365104"/>
              <a:ext cx="19399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59300" y="3429000"/>
              <a:ext cx="23401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559300" y="3454400"/>
              <a:ext cx="12700" cy="864096"/>
            </a:xfrm>
            <a:prstGeom prst="straightConnector1">
              <a:avLst/>
            </a:prstGeom>
            <a:ln>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4008" y="3573016"/>
              <a:ext cx="1022176" cy="738664"/>
            </a:xfrm>
            <a:prstGeom prst="rect">
              <a:avLst/>
            </a:prstGeom>
            <a:noFill/>
          </p:spPr>
          <p:txBody>
            <a:bodyPr wrap="square" rtlCol="0">
              <a:spAutoFit/>
            </a:bodyPr>
            <a:lstStyle/>
            <a:p>
              <a:r>
                <a:rPr lang="en-GB" sz="1400" dirty="0" smtClean="0"/>
                <a:t>1.5-5.0g</a:t>
              </a:r>
            </a:p>
            <a:p>
              <a:r>
                <a:rPr lang="en-GB" sz="1400" dirty="0" smtClean="0"/>
                <a:t>consumed [12]</a:t>
              </a:r>
              <a:endParaRPr lang="en-GB" sz="1400" dirty="0"/>
            </a:p>
          </p:txBody>
        </p:sp>
      </p:grpSp>
    </p:spTree>
    <p:extLst>
      <p:ext uri="{BB962C8B-B14F-4D97-AF65-F5344CB8AC3E}">
        <p14:creationId xmlns:p14="http://schemas.microsoft.com/office/powerpoint/2010/main" val="611500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9" presetClass="emph" presetSubtype="0" fill="hold" grpId="1" nodeType="withEffect">
                                  <p:stCondLst>
                                    <p:cond delay="0"/>
                                  </p:stCondLst>
                                  <p:childTnLst>
                                    <p:animClr clrSpc="rgb" dir="cw">
                                      <p:cBhvr override="childStyle">
                                        <p:cTn id="27" dur="500" fill="hold"/>
                                        <p:tgtEl>
                                          <p:spTgt spid="10"/>
                                        </p:tgtEl>
                                        <p:attrNameLst>
                                          <p:attrName>style.color</p:attrName>
                                        </p:attrNameLst>
                                      </p:cBhvr>
                                      <p:to>
                                        <a:schemeClr val="accent2"/>
                                      </p:to>
                                    </p:animClr>
                                    <p:animClr clrSpc="rgb" dir="cw">
                                      <p:cBhvr>
                                        <p:cTn id="28" dur="500" fill="hold"/>
                                        <p:tgtEl>
                                          <p:spTgt spid="10"/>
                                        </p:tgtEl>
                                        <p:attrNameLst>
                                          <p:attrName>fillcolor</p:attrName>
                                        </p:attrNameLst>
                                      </p:cBhvr>
                                      <p:to>
                                        <a:schemeClr val="accent2"/>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0" grpId="0" animBg="1"/>
      <p:bldP spid="10" grpId="1" animBg="1"/>
      <p:bldP spid="12"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Plasma nicotine in waterpipe smokers [14]</a:t>
            </a:r>
            <a:endParaRPr lang="en-GB" dirty="0"/>
          </a:p>
        </p:txBody>
      </p:sp>
      <p:sp>
        <p:nvSpPr>
          <p:cNvPr id="3" name="Content Placeholder 2"/>
          <p:cNvSpPr>
            <a:spLocks noGrp="1"/>
          </p:cNvSpPr>
          <p:nvPr>
            <p:ph sz="quarter" idx="1"/>
          </p:nvPr>
        </p:nvSpPr>
        <p:spPr/>
        <p:txBody>
          <a:bodyPr/>
          <a:lstStyle/>
          <a:p>
            <a:endParaRPr lang="en-GB"/>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448" t="11638" r="50000" b="15949"/>
          <a:stretch/>
        </p:blipFill>
        <p:spPr bwMode="auto">
          <a:xfrm>
            <a:off x="2195736" y="1647060"/>
            <a:ext cx="4032975" cy="504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93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Waterpipe addiction measures</a:t>
            </a:r>
            <a:endParaRPr lang="en-GB" dirty="0"/>
          </a:p>
        </p:txBody>
      </p:sp>
      <p:sp>
        <p:nvSpPr>
          <p:cNvPr id="3" name="Content Placeholder 2"/>
          <p:cNvSpPr>
            <a:spLocks noGrp="1"/>
          </p:cNvSpPr>
          <p:nvPr>
            <p:ph sz="quarter" idx="1"/>
          </p:nvPr>
        </p:nvSpPr>
        <p:spPr/>
        <p:txBody>
          <a:bodyPr/>
          <a:lstStyle/>
          <a:p>
            <a:r>
              <a:rPr lang="en-GB" dirty="0" smtClean="0"/>
              <a:t>Lebanese Waterpipe Dependency Scale</a:t>
            </a:r>
            <a:br>
              <a:rPr lang="en-GB" dirty="0" smtClean="0"/>
            </a:br>
            <a:r>
              <a:rPr lang="en-GB" dirty="0" smtClean="0"/>
              <a:t>(LWDS-11) [15]</a:t>
            </a:r>
          </a:p>
          <a:p>
            <a:endParaRPr lang="en-GB" dirty="0"/>
          </a:p>
          <a:p>
            <a:r>
              <a:rPr lang="en-GB" dirty="0" smtClean="0"/>
              <a:t>First validated measurement tool</a:t>
            </a:r>
          </a:p>
          <a:p>
            <a:endParaRPr lang="en-GB" dirty="0" smtClean="0"/>
          </a:p>
          <a:p>
            <a:r>
              <a:rPr lang="en-GB" dirty="0" smtClean="0"/>
              <a:t>Excludes common cigarette addiction questions e.g.</a:t>
            </a:r>
          </a:p>
          <a:p>
            <a:pPr lvl="1"/>
            <a:r>
              <a:rPr lang="en-GB" dirty="0" smtClean="0"/>
              <a:t>Time from waking up to first smoke</a:t>
            </a:r>
          </a:p>
          <a:p>
            <a:endParaRPr lang="en-GB" dirty="0" smtClean="0"/>
          </a:p>
          <a:p>
            <a:r>
              <a:rPr lang="en-GB" dirty="0" smtClean="0"/>
              <a:t>More addiction measures required</a:t>
            </a:r>
          </a:p>
        </p:txBody>
      </p:sp>
    </p:spTree>
    <p:extLst>
      <p:ext uri="{BB962C8B-B14F-4D97-AF65-F5344CB8AC3E}">
        <p14:creationId xmlns:p14="http://schemas.microsoft.com/office/powerpoint/2010/main" val="4066180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UK smokers addicted? [16]</a:t>
            </a:r>
            <a:endParaRPr lang="en-GB" dirty="0"/>
          </a:p>
        </p:txBody>
      </p:sp>
      <p:sp>
        <p:nvSpPr>
          <p:cNvPr id="3" name="Content Placeholder 2"/>
          <p:cNvSpPr>
            <a:spLocks noGrp="1"/>
          </p:cNvSpPr>
          <p:nvPr>
            <p:ph sz="quarter" idx="1"/>
          </p:nvPr>
        </p:nvSpPr>
        <p:spPr/>
        <p:txBody>
          <a:bodyPr/>
          <a:lstStyle/>
          <a:p>
            <a:r>
              <a:rPr lang="en-GB" dirty="0" smtClean="0"/>
              <a:t>32 university students</a:t>
            </a:r>
          </a:p>
          <a:p>
            <a:endParaRPr lang="en-GB" dirty="0" smtClean="0"/>
          </a:p>
          <a:p>
            <a:r>
              <a:rPr lang="en-GB" dirty="0"/>
              <a:t>Mainly male Arab/South Asian participants</a:t>
            </a:r>
          </a:p>
          <a:p>
            <a:pPr marL="0" indent="0">
              <a:buNone/>
            </a:pPr>
            <a:endParaRPr lang="en-GB" dirty="0"/>
          </a:p>
          <a:p>
            <a:r>
              <a:rPr lang="en-GB" dirty="0" smtClean="0"/>
              <a:t>London</a:t>
            </a:r>
          </a:p>
          <a:p>
            <a:endParaRPr lang="en-GB" dirty="0"/>
          </a:p>
          <a:p>
            <a:r>
              <a:rPr lang="en-GB" dirty="0" smtClean="0"/>
              <a:t>At least monthly waterpipe smoking</a:t>
            </a:r>
          </a:p>
          <a:p>
            <a:endParaRPr lang="en-GB" dirty="0"/>
          </a:p>
        </p:txBody>
      </p:sp>
    </p:spTree>
    <p:extLst>
      <p:ext uri="{BB962C8B-B14F-4D97-AF65-F5344CB8AC3E}">
        <p14:creationId xmlns:p14="http://schemas.microsoft.com/office/powerpoint/2010/main" val="111592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1295</TotalTime>
  <Words>4200</Words>
  <Application>Microsoft Macintosh PowerPoint</Application>
  <PresentationFormat>On-screen Show (4:3)</PresentationFormat>
  <Paragraphs>256</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A literature review of waterpipe tobacco smoking dependence and cessation</vt:lpstr>
      <vt:lpstr>PowerPoint Presentation</vt:lpstr>
      <vt:lpstr>Waterpipe tobacco products: nicotine labelling versus nicotine delivery [1]</vt:lpstr>
      <vt:lpstr>What do people make of waterpipe addiction?</vt:lpstr>
      <vt:lpstr>What do people make of waterpipe addiction?</vt:lpstr>
      <vt:lpstr>Are they wrong? One waterpipe session figures:</vt:lpstr>
      <vt:lpstr>Plasma nicotine in waterpipe smokers [14]</vt:lpstr>
      <vt:lpstr>Waterpipe addiction measures</vt:lpstr>
      <vt:lpstr>Are UK smokers addicted? [16]</vt:lpstr>
      <vt:lpstr>Are UK smokers addicted? [16]</vt:lpstr>
      <vt:lpstr>Are UK smokers addicted? [16]</vt:lpstr>
      <vt:lpstr>Cessation [17]</vt:lpstr>
      <vt:lpstr>Conclusion</vt:lpstr>
      <vt:lpstr>References [1]</vt:lpstr>
      <vt:lpstr>References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literature review of waterpipe tobacco smoking dependence and cessation</dc:title>
  <dc:creator>Mohammed</dc:creator>
  <cp:lastModifiedBy>Monique Tomlinson</cp:lastModifiedBy>
  <cp:revision>129</cp:revision>
  <dcterms:created xsi:type="dcterms:W3CDTF">2013-05-08T19:44:28Z</dcterms:created>
  <dcterms:modified xsi:type="dcterms:W3CDTF">2013-06-26T08:00:34Z</dcterms:modified>
</cp:coreProperties>
</file>